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61"/>
  </p:notesMasterIdLst>
  <p:handoutMasterIdLst>
    <p:handoutMasterId r:id="rId62"/>
  </p:handoutMasterIdLst>
  <p:sldIdLst>
    <p:sldId id="256" r:id="rId2"/>
    <p:sldId id="358" r:id="rId3"/>
    <p:sldId id="282" r:id="rId4"/>
    <p:sldId id="359" r:id="rId5"/>
    <p:sldId id="286" r:id="rId6"/>
    <p:sldId id="304" r:id="rId7"/>
    <p:sldId id="307" r:id="rId8"/>
    <p:sldId id="339" r:id="rId9"/>
    <p:sldId id="303" r:id="rId10"/>
    <p:sldId id="340" r:id="rId11"/>
    <p:sldId id="351" r:id="rId12"/>
    <p:sldId id="352" r:id="rId13"/>
    <p:sldId id="353" r:id="rId14"/>
    <p:sldId id="316" r:id="rId15"/>
    <p:sldId id="342" r:id="rId16"/>
    <p:sldId id="343" r:id="rId17"/>
    <p:sldId id="344" r:id="rId18"/>
    <p:sldId id="355" r:id="rId19"/>
    <p:sldId id="345" r:id="rId20"/>
    <p:sldId id="356" r:id="rId21"/>
    <p:sldId id="346" r:id="rId22"/>
    <p:sldId id="347" r:id="rId23"/>
    <p:sldId id="357" r:id="rId24"/>
    <p:sldId id="348" r:id="rId25"/>
    <p:sldId id="349" r:id="rId26"/>
    <p:sldId id="331" r:id="rId27"/>
    <p:sldId id="350" r:id="rId28"/>
    <p:sldId id="326" r:id="rId29"/>
    <p:sldId id="330" r:id="rId30"/>
    <p:sldId id="327" r:id="rId31"/>
    <p:sldId id="262" r:id="rId32"/>
    <p:sldId id="306" r:id="rId33"/>
    <p:sldId id="257" r:id="rId34"/>
    <p:sldId id="314" r:id="rId35"/>
    <p:sldId id="317" r:id="rId36"/>
    <p:sldId id="308" r:id="rId37"/>
    <p:sldId id="309" r:id="rId38"/>
    <p:sldId id="360" r:id="rId39"/>
    <p:sldId id="361" r:id="rId40"/>
    <p:sldId id="323" r:id="rId41"/>
    <p:sldId id="328" r:id="rId42"/>
    <p:sldId id="329" r:id="rId43"/>
    <p:sldId id="334" r:id="rId44"/>
    <p:sldId id="312" r:id="rId45"/>
    <p:sldId id="313" r:id="rId46"/>
    <p:sldId id="289" r:id="rId47"/>
    <p:sldId id="335" r:id="rId48"/>
    <p:sldId id="336" r:id="rId49"/>
    <p:sldId id="318" r:id="rId50"/>
    <p:sldId id="283" r:id="rId51"/>
    <p:sldId id="354" r:id="rId52"/>
    <p:sldId id="338" r:id="rId53"/>
    <p:sldId id="337" r:id="rId54"/>
    <p:sldId id="319" r:id="rId55"/>
    <p:sldId id="332" r:id="rId56"/>
    <p:sldId id="333" r:id="rId57"/>
    <p:sldId id="362" r:id="rId58"/>
    <p:sldId id="363" r:id="rId59"/>
    <p:sldId id="364" r:id="rId60"/>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5pPr>
    <a:lvl6pPr marL="2286000" algn="l" defTabSz="457200" rtl="0" eaLnBrk="1" latinLnBrk="0" hangingPunct="1">
      <a:defRPr kern="1200">
        <a:solidFill>
          <a:schemeClr val="tx1"/>
        </a:solidFill>
        <a:latin typeface="Palatino" charset="0"/>
        <a:ea typeface="MS PGothic" charset="0"/>
        <a:cs typeface="MS PGothic" charset="0"/>
      </a:defRPr>
    </a:lvl6pPr>
    <a:lvl7pPr marL="2743200" algn="l" defTabSz="457200" rtl="0" eaLnBrk="1" latinLnBrk="0" hangingPunct="1">
      <a:defRPr kern="1200">
        <a:solidFill>
          <a:schemeClr val="tx1"/>
        </a:solidFill>
        <a:latin typeface="Palatino" charset="0"/>
        <a:ea typeface="MS PGothic" charset="0"/>
        <a:cs typeface="MS PGothic" charset="0"/>
      </a:defRPr>
    </a:lvl7pPr>
    <a:lvl8pPr marL="3200400" algn="l" defTabSz="457200" rtl="0" eaLnBrk="1" latinLnBrk="0" hangingPunct="1">
      <a:defRPr kern="1200">
        <a:solidFill>
          <a:schemeClr val="tx1"/>
        </a:solidFill>
        <a:latin typeface="Palatino" charset="0"/>
        <a:ea typeface="MS PGothic" charset="0"/>
        <a:cs typeface="MS PGothic" charset="0"/>
      </a:defRPr>
    </a:lvl8pPr>
    <a:lvl9pPr marL="3657600" algn="l" defTabSz="457200" rtl="0" eaLnBrk="1" latinLnBrk="0" hangingPunct="1">
      <a:defRPr kern="1200">
        <a:solidFill>
          <a:schemeClr val="tx1"/>
        </a:solidFill>
        <a:latin typeface="Palatino" charset="0"/>
        <a:ea typeface="MS PGothic" charset="0"/>
        <a:cs typeface="MS PGothic" charset="0"/>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FF66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0" autoAdjust="0"/>
    <p:restoredTop sz="58148" autoAdjust="0"/>
  </p:normalViewPr>
  <p:slideViewPr>
    <p:cSldViewPr snapToGrid="0" snapToObjects="1">
      <p:cViewPr varScale="1">
        <p:scale>
          <a:sx n="67" d="100"/>
          <a:sy n="67" d="100"/>
        </p:scale>
        <p:origin x="-284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interSettings" Target="printerSettings/printerSettings1.bin"/><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notesMaster" Target="notesMasters/notesMaster1.xml"/><Relationship Id="rId62" Type="http://schemas.openxmlformats.org/officeDocument/2006/relationships/handoutMaster" Target="handoutMasters/handout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531F6C11-78C0-3B47-83EC-C57CE1C33E89}" type="datetimeFigureOut">
              <a:rPr lang="en-US"/>
              <a:pPr/>
              <a:t>4/8/16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620C2620-32CA-F34F-930F-D4054C6262ED}" type="slidenum">
              <a:rPr lang="en-US"/>
              <a:pPr/>
              <a:t>‹#›</a:t>
            </a:fld>
            <a:endParaRPr lang="en-US"/>
          </a:p>
        </p:txBody>
      </p:sp>
    </p:spTree>
    <p:extLst>
      <p:ext uri="{BB962C8B-B14F-4D97-AF65-F5344CB8AC3E}">
        <p14:creationId xmlns:p14="http://schemas.microsoft.com/office/powerpoint/2010/main" val="549754463"/>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26B2E0E9-09E6-F546-8405-09D095ABF237}" type="datetimeFigureOut">
              <a:rPr lang="en-US"/>
              <a:pPr/>
              <a:t>4/8/16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F124797B-97B2-E54E-B835-6DE3C2750CDE}" type="slidenum">
              <a:rPr lang="en-US"/>
              <a:pPr/>
              <a:t>‹#›</a:t>
            </a:fld>
            <a:endParaRPr lang="en-US"/>
          </a:p>
        </p:txBody>
      </p:sp>
    </p:spTree>
    <p:extLst>
      <p:ext uri="{BB962C8B-B14F-4D97-AF65-F5344CB8AC3E}">
        <p14:creationId xmlns:p14="http://schemas.microsoft.com/office/powerpoint/2010/main" val="1828603577"/>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 am Rahul Gopinath,</a:t>
            </a:r>
            <a:r>
              <a:rPr lang="en-US" baseline="0" dirty="0" smtClean="0"/>
              <a:t> PhD Candidate at Oregon State University.  I am here to talk about measuring effectiveness of mutant sets.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0</a:t>
            </a:fld>
            <a:endParaRPr lang="en-US"/>
          </a:p>
        </p:txBody>
      </p:sp>
    </p:spTree>
    <p:extLst>
      <p:ext uri="{BB962C8B-B14F-4D97-AF65-F5344CB8AC3E}">
        <p14:creationId xmlns:p14="http://schemas.microsoft.com/office/powerpoint/2010/main" val="3656014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Essentially a minimum test suite is the smallest test suite that can kill all mutants in a given set of mutants.</a:t>
            </a:r>
          </a:p>
          <a:p>
            <a:endParaRPr lang="en-US" baseline="0" dirty="0" smtClean="0"/>
          </a:p>
          <a:p>
            <a:r>
              <a:rPr lang="en-US" baseline="0" dirty="0" smtClean="0"/>
              <a:t>A minimal disjoint mutant set is the smallest set of mutants that require all of a minimal test suite to kill.</a:t>
            </a:r>
          </a:p>
          <a:p>
            <a:endParaRPr lang="en-US" baseline="0" dirty="0" smtClean="0"/>
          </a:p>
          <a:p>
            <a:r>
              <a:rPr lang="en-US" baseline="0" dirty="0" smtClean="0"/>
              <a:t>The disjoint mutant set has two assumptions.</a:t>
            </a:r>
          </a:p>
          <a:p>
            <a:endParaRPr lang="en-US" baseline="0" dirty="0" smtClean="0"/>
          </a:p>
          <a:p>
            <a:r>
              <a:rPr lang="en-US" baseline="0" dirty="0" smtClean="0"/>
              <a:t>The first is that a test case provides no extra value if it is unable to kill more mutants than the test suite without it.</a:t>
            </a:r>
          </a:p>
          <a:p>
            <a:endParaRPr lang="en-US" baseline="0" dirty="0" smtClean="0"/>
          </a:p>
          <a:p>
            <a:r>
              <a:rPr lang="en-US" baseline="0" dirty="0" smtClean="0"/>
              <a:t>The second, given a minimal test suite, a mutant that is killed by a strict superset of test cases of another is redundant.</a:t>
            </a:r>
          </a:p>
          <a:p>
            <a:endParaRPr lang="en-US" baseline="0" dirty="0" smtClean="0"/>
          </a:p>
          <a:p>
            <a:r>
              <a:rPr lang="en-US" baseline="0" dirty="0" smtClean="0"/>
              <a:t>Computing the minimum set of mutants is however NP-Complete.</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9</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go further, we need to understand </a:t>
            </a:r>
            <a:r>
              <a:rPr lang="en-US" dirty="0" err="1" smtClean="0"/>
              <a:t>subsumption</a:t>
            </a:r>
            <a:r>
              <a:rPr lang="en-US" dirty="0" smtClean="0"/>
              <a:t> of mutants.</a:t>
            </a:r>
          </a:p>
          <a:p>
            <a:endParaRPr lang="en-US" dirty="0" smtClean="0"/>
          </a:p>
          <a:p>
            <a:r>
              <a:rPr lang="en-US" dirty="0" smtClean="0"/>
              <a:t>A mutant m1</a:t>
            </a:r>
            <a:r>
              <a:rPr lang="en-US" baseline="0" dirty="0" smtClean="0"/>
              <a:t> is said to subsume m2 if m1 is detected by a subset of test cases that detects m2</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10</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example, m1 is killed by t1 and t2 while m2 is killed by t1 t2 and t3.</a:t>
            </a:r>
          </a:p>
          <a:p>
            <a:r>
              <a:rPr lang="en-US" baseline="0" dirty="0" smtClean="0"/>
              <a:t>That is, m1 is killed by a subset of test cases that kills m2</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11</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mutant m3 is killed by t1 and t4. That is, it has an overlap with both m1 and m2 but is not a subset of either.</a:t>
            </a:r>
          </a:p>
          <a:p>
            <a:endParaRPr lang="en-US" baseline="0" dirty="0" smtClean="0"/>
          </a:p>
          <a:p>
            <a:r>
              <a:rPr lang="en-US" baseline="0" dirty="0" smtClean="0"/>
              <a:t>In this example, m2 is subsumed by m1, but not by m3</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12</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 is how we actually compute the disjoint </a:t>
            </a:r>
            <a:r>
              <a:rPr lang="en-US" baseline="0" dirty="0" smtClean="0"/>
              <a:t>mutant set.</a:t>
            </a:r>
          </a:p>
          <a:p>
            <a:endParaRPr lang="en-US" baseline="0" dirty="0" smtClean="0"/>
          </a:p>
          <a:p>
            <a:r>
              <a:rPr lang="en-US" baseline="0" dirty="0" smtClean="0"/>
              <a:t>We start with the matrix of tests and their mutant kills.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13</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Pick a single test case as our test suite. Let us say t1</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14</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know that t1 kills the mutant m1</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15</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remove</a:t>
            </a:r>
            <a:r>
              <a:rPr lang="en-US" baseline="0" dirty="0" smtClean="0"/>
              <a:t> m1 from the list of mutants considered.</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16</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also kills m2</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17</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so remove m2.</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18</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Mutation analysis remains the best and most direct technique for evaluating effectiveness of test suites.</a:t>
            </a:r>
          </a:p>
          <a:p>
            <a:endParaRPr lang="en-US" baseline="0" dirty="0" smtClean="0"/>
          </a:p>
          <a:p>
            <a:r>
              <a:rPr lang="en-US" baseline="0" dirty="0" smtClean="0"/>
              <a:t>It involves exhaustive injection and analysis of first order faults.</a:t>
            </a:r>
          </a:p>
          <a:p>
            <a:endParaRPr lang="en-US" baseline="0" dirty="0" smtClean="0"/>
          </a:p>
          <a:p>
            <a:r>
              <a:rPr lang="en-US" baseline="0" dirty="0" smtClean="0"/>
              <a:t>A number of tools exist for mutation analysis, with different strategies and operator sets for creating </a:t>
            </a:r>
            <a:r>
              <a:rPr lang="en-US" baseline="0" dirty="0" smtClean="0"/>
              <a:t>mutants often for the </a:t>
            </a:r>
            <a:r>
              <a:rPr lang="en-US" baseline="0" smtClean="0"/>
              <a:t>same language.</a:t>
            </a:r>
            <a:endParaRPr lang="en-US" baseline="0" dirty="0" smtClean="0"/>
          </a:p>
          <a:p>
            <a:endParaRPr lang="en-US" baseline="0" dirty="0" smtClean="0"/>
          </a:p>
          <a:p>
            <a:r>
              <a:rPr lang="en-US" baseline="0" dirty="0" smtClean="0"/>
              <a:t>The comparison of the mutants generated by these tools is still an open problem.</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a:t>
            </a:fld>
            <a:endParaRPr lang="en-US"/>
          </a:p>
        </p:txBody>
      </p:sp>
    </p:spTree>
    <p:extLst>
      <p:ext uri="{BB962C8B-B14F-4D97-AF65-F5344CB8AC3E}">
        <p14:creationId xmlns:p14="http://schemas.microsoft.com/office/powerpoint/2010/main" val="38249109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 kills m4</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19</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hence we remove m4.</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20</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a:t>
            </a:r>
            <a:r>
              <a:rPr lang="en-US" baseline="0" dirty="0" smtClean="0"/>
              <a:t> all mutants killed by t1 are finished, but there are mutants pending, pick the next test case t2</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21</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kills m3</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22</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take m3 out.</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23</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all mutants are accounted for. The final test case t3 is not needed to kill any mutants. Hence we discard t3.</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24</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this is the minimal test suite and the</a:t>
            </a:r>
            <a:r>
              <a:rPr lang="en-US" baseline="0" dirty="0" smtClean="0"/>
              <a:t> mutants killed by each test case.</a:t>
            </a:r>
          </a:p>
        </p:txBody>
      </p:sp>
      <p:sp>
        <p:nvSpPr>
          <p:cNvPr id="4" name="Slide Number Placeholder 3"/>
          <p:cNvSpPr>
            <a:spLocks noGrp="1"/>
          </p:cNvSpPr>
          <p:nvPr>
            <p:ph type="sldNum" sz="quarter" idx="10"/>
          </p:nvPr>
        </p:nvSpPr>
        <p:spPr/>
        <p:txBody>
          <a:bodyPr/>
          <a:lstStyle/>
          <a:p>
            <a:fld id="{F124797B-97B2-E54E-B835-6DE3C2750CDE}" type="slidenum">
              <a:rPr lang="en-US" smtClean="0"/>
              <a:pPr/>
              <a:t>25</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we try to remove the subsumed mutants. We represent</a:t>
            </a:r>
            <a:r>
              <a:rPr lang="en-US" baseline="0" dirty="0" smtClean="0"/>
              <a:t> the same matrix as tests killing mutants.</a:t>
            </a:r>
          </a:p>
          <a:p>
            <a:endParaRPr lang="en-US" baseline="0" dirty="0" smtClean="0"/>
          </a:p>
          <a:p>
            <a:r>
              <a:rPr lang="en-US" baseline="0" dirty="0" smtClean="0"/>
              <a:t>Here, m1 is subsumed by m2 hence we remove m1</a:t>
            </a:r>
          </a:p>
        </p:txBody>
      </p:sp>
      <p:sp>
        <p:nvSpPr>
          <p:cNvPr id="4" name="Slide Number Placeholder 3"/>
          <p:cNvSpPr>
            <a:spLocks noGrp="1"/>
          </p:cNvSpPr>
          <p:nvPr>
            <p:ph type="sldNum" sz="quarter" idx="10"/>
          </p:nvPr>
        </p:nvSpPr>
        <p:spPr/>
        <p:txBody>
          <a:bodyPr/>
          <a:lstStyle/>
          <a:p>
            <a:fld id="{F124797B-97B2-E54E-B835-6DE3C2750CDE}" type="slidenum">
              <a:rPr lang="en-US" smtClean="0"/>
              <a:pPr/>
              <a:t>26</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Next, we also see that m4 is subsumed by m2</a:t>
            </a:r>
          </a:p>
        </p:txBody>
      </p:sp>
      <p:sp>
        <p:nvSpPr>
          <p:cNvPr id="4" name="Slide Number Placeholder 3"/>
          <p:cNvSpPr>
            <a:spLocks noGrp="1"/>
          </p:cNvSpPr>
          <p:nvPr>
            <p:ph type="sldNum" sz="quarter" idx="10"/>
          </p:nvPr>
        </p:nvSpPr>
        <p:spPr/>
        <p:txBody>
          <a:bodyPr/>
          <a:lstStyle/>
          <a:p>
            <a:fld id="{F124797B-97B2-E54E-B835-6DE3C2750CDE}" type="slidenum">
              <a:rPr lang="en-US" smtClean="0"/>
              <a:pPr/>
              <a:t>27</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we remove m4.</a:t>
            </a:r>
          </a:p>
          <a:p>
            <a:endParaRPr lang="en-US" baseline="0" dirty="0" smtClean="0"/>
          </a:p>
          <a:p>
            <a:r>
              <a:rPr lang="en-US" baseline="0" dirty="0" smtClean="0"/>
              <a:t>There are no more subsumed mutants.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28</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baseline="0" dirty="0" smtClean="0"/>
              <a:t>Mutation analysis involves exhaustive injection and analysis of first order faults. However, the number of such faults are huge, which makes mutation analysis expensive.</a:t>
            </a:r>
          </a:p>
          <a:p>
            <a:endParaRPr lang="en-US" baseline="0" dirty="0" smtClean="0"/>
          </a:p>
          <a:p>
            <a:r>
              <a:rPr lang="en-US" baseline="0" dirty="0" smtClean="0"/>
              <a:t>The cost of mutation analysis may be lowered by reducing the number of mutants that we generate and analyze.</a:t>
            </a:r>
          </a:p>
          <a:p>
            <a:endParaRPr lang="en-US" baseline="0" dirty="0" smtClean="0"/>
          </a:p>
          <a:p>
            <a:r>
              <a:rPr lang="en-US" baseline="0" dirty="0" smtClean="0"/>
              <a:t>For example, not all faults produce unique runtime behaviors.</a:t>
            </a:r>
          </a:p>
          <a:p>
            <a:endParaRPr lang="en-US" baseline="0" dirty="0" smtClean="0"/>
          </a:p>
          <a:p>
            <a:r>
              <a:rPr lang="en-US" baseline="0" dirty="0" smtClean="0"/>
              <a:t>Further, some of the faults are trivial to detect, and may not contribute much to the effectiveness of mutation analysis.</a:t>
            </a:r>
          </a:p>
        </p:txBody>
      </p:sp>
      <p:sp>
        <p:nvSpPr>
          <p:cNvPr id="4" name="Slide Number Placeholder 3"/>
          <p:cNvSpPr>
            <a:spLocks noGrp="1"/>
          </p:cNvSpPr>
          <p:nvPr>
            <p:ph type="sldNum" sz="quarter" idx="10"/>
          </p:nvPr>
        </p:nvSpPr>
        <p:spPr/>
        <p:txBody>
          <a:bodyPr/>
          <a:lstStyle/>
          <a:p>
            <a:fld id="{F124797B-97B2-E54E-B835-6DE3C2750CDE}" type="slidenum">
              <a:rPr lang="en-US" smtClean="0"/>
              <a:pPr/>
              <a:t>2</a:t>
            </a:fld>
            <a:endParaRPr lang="en-US"/>
          </a:p>
        </p:txBody>
      </p:sp>
    </p:spTree>
    <p:extLst>
      <p:ext uri="{BB962C8B-B14F-4D97-AF65-F5344CB8AC3E}">
        <p14:creationId xmlns:p14="http://schemas.microsoft.com/office/powerpoint/2010/main" val="38249109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have the minimum</a:t>
            </a:r>
            <a:r>
              <a:rPr lang="en-US" baseline="0" dirty="0" smtClean="0"/>
              <a:t> disjoint mutant set given by {m2,m3}</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29</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effective is the disjoint mutant</a:t>
            </a:r>
            <a:r>
              <a:rPr lang="en-US" baseline="0" dirty="0" smtClean="0"/>
              <a:t> set as a variation measure?</a:t>
            </a:r>
          </a:p>
          <a:p>
            <a:endParaRPr lang="en-US" baseline="0" dirty="0" smtClean="0"/>
          </a:p>
          <a:p>
            <a:r>
              <a:rPr lang="en-US" baseline="0" dirty="0" smtClean="0"/>
              <a:t>An effective variation measure should identify all unique variants in a set of mutants.</a:t>
            </a:r>
          </a:p>
          <a:p>
            <a:endParaRPr lang="en-US" baseline="0" dirty="0" smtClean="0"/>
          </a:p>
          <a:p>
            <a:r>
              <a:rPr lang="en-US" baseline="0" dirty="0" smtClean="0"/>
              <a:t>However, the set of disjoint mutants is not representative of all unique variants, especially given that it is limited by the size of test suite.</a:t>
            </a:r>
          </a:p>
          <a:p>
            <a:endParaRPr lang="en-US" baseline="0" dirty="0" smtClean="0"/>
          </a:p>
          <a:p>
            <a:r>
              <a:rPr lang="en-US" baseline="0" dirty="0" smtClean="0"/>
              <a:t>That is, we require a test suite that is as large as the number of unique variants expected for the disjoint mutant set to be able to represent all variants.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30</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effecti</a:t>
            </a:r>
            <a:r>
              <a:rPr lang="en-US" baseline="0" dirty="0" smtClean="0"/>
              <a:t>ve is disjoint mutants as a measure of thoroughness?</a:t>
            </a:r>
          </a:p>
          <a:p>
            <a:endParaRPr lang="en-US" baseline="0" dirty="0" smtClean="0"/>
          </a:p>
          <a:p>
            <a:r>
              <a:rPr lang="en-US" baseline="0" dirty="0" smtClean="0"/>
              <a:t>In this table, we need only two tests to kill mutants m1, m2, and m3. </a:t>
            </a:r>
          </a:p>
          <a:p>
            <a:endParaRPr lang="en-US" baseline="0" dirty="0" smtClean="0"/>
          </a:p>
          <a:p>
            <a:r>
              <a:rPr lang="en-US" baseline="0" dirty="0" smtClean="0"/>
              <a:t>That is, any pair of mutants represent the minimum mutant set discarding the final mutant. However it can be seen that all three mutants are different, and of similar strength.</a:t>
            </a:r>
          </a:p>
          <a:p>
            <a:endParaRPr lang="en-US" baseline="0" dirty="0" smtClean="0"/>
          </a:p>
          <a:p>
            <a:r>
              <a:rPr lang="en-US" baseline="0" dirty="0" smtClean="0"/>
              <a:t>Which means that the set of disjoint mutants do not represent the full set of hardest to find faults. Some mutants may be spuriously discarded.</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31</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summary, disjoint mutant set provides neither</a:t>
            </a:r>
            <a:r>
              <a:rPr lang="en-US" baseline="0" dirty="0" smtClean="0"/>
              <a:t> the best set of unique faults, nor he complete set of hardest to find faults from the given set of mutants.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32</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different idea.</a:t>
            </a:r>
          </a:p>
          <a:p>
            <a:endParaRPr lang="en-US" dirty="0" smtClean="0"/>
          </a:p>
          <a:p>
            <a:r>
              <a:rPr lang="en-US" dirty="0" smtClean="0"/>
              <a:t>When we consider all the unique variants, is the </a:t>
            </a:r>
            <a:r>
              <a:rPr lang="en-US" dirty="0" err="1" smtClean="0"/>
              <a:t>subsumption</a:t>
            </a:r>
            <a:r>
              <a:rPr lang="en-US" baseline="0" dirty="0" smtClean="0"/>
              <a:t> of mutants useful?</a:t>
            </a:r>
            <a:endParaRPr lang="en-US" dirty="0" smtClean="0"/>
          </a:p>
          <a:p>
            <a:endParaRPr lang="en-US" dirty="0" smtClean="0"/>
          </a:p>
          <a:p>
            <a:r>
              <a:rPr lang="en-US" dirty="0" smtClean="0"/>
              <a:t>If we are interested in the complete the unique variants, why not just consider the pattern of test</a:t>
            </a:r>
            <a:r>
              <a:rPr lang="en-US" baseline="0" dirty="0" smtClean="0"/>
              <a:t> kills?</a:t>
            </a:r>
          </a:p>
          <a:p>
            <a:endParaRPr lang="en-US" baseline="0" dirty="0" smtClean="0"/>
          </a:p>
          <a:p>
            <a:r>
              <a:rPr lang="en-US" baseline="0" dirty="0" smtClean="0"/>
              <a:t>We can account for a much larger number of unique mutants than what is possible with distinguished mutants.</a:t>
            </a:r>
          </a:p>
          <a:p>
            <a:endParaRPr lang="en-US" baseline="0" dirty="0" smtClean="0"/>
          </a:p>
          <a:p>
            <a:r>
              <a:rPr lang="en-US" baseline="0" dirty="0" smtClean="0"/>
              <a:t>The unique mutants have just two assumptions. The first is that two mutants represent different variants if the tests killing them are different</a:t>
            </a:r>
          </a:p>
          <a:p>
            <a:endParaRPr lang="en-US" baseline="0" dirty="0" smtClean="0"/>
          </a:p>
          <a:p>
            <a:r>
              <a:rPr lang="en-US" baseline="0" dirty="0" smtClean="0"/>
              <a:t>Second, two mutants are similar if the tests killing them are exactly the same.</a:t>
            </a:r>
          </a:p>
        </p:txBody>
      </p:sp>
      <p:sp>
        <p:nvSpPr>
          <p:cNvPr id="4" name="Slide Number Placeholder 3"/>
          <p:cNvSpPr>
            <a:spLocks noGrp="1"/>
          </p:cNvSpPr>
          <p:nvPr>
            <p:ph type="sldNum" sz="quarter" idx="10"/>
          </p:nvPr>
        </p:nvSpPr>
        <p:spPr/>
        <p:txBody>
          <a:bodyPr/>
          <a:lstStyle/>
          <a:p>
            <a:fld id="{F124797B-97B2-E54E-B835-6DE3C2750CDE}" type="slidenum">
              <a:rPr lang="en-US" smtClean="0"/>
              <a:pPr/>
              <a:t>33</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a:t>
            </a:r>
            <a:r>
              <a:rPr lang="en-US" baseline="0" dirty="0" smtClean="0"/>
              <a:t> is, distinguished mutants result in a larger set of mutants than those included in disjoint mutant set.</a:t>
            </a:r>
          </a:p>
          <a:p>
            <a:endParaRPr lang="en-US" baseline="0" dirty="0" smtClean="0"/>
          </a:p>
          <a:p>
            <a:r>
              <a:rPr lang="en-US" baseline="0" dirty="0" smtClean="0"/>
              <a:t>Consequently, this provides a finer measure than disjoint mutant set.</a:t>
            </a:r>
          </a:p>
          <a:p>
            <a:endParaRPr lang="en-US" baseline="0" dirty="0" smtClean="0"/>
          </a:p>
          <a:p>
            <a:r>
              <a:rPr lang="en-US" baseline="0" dirty="0" smtClean="0"/>
              <a:t>It also relies on a simpler set of assumptions; essentially that if there is evidence that two mutants are similar, then remove the duplicates.</a:t>
            </a:r>
          </a:p>
          <a:p>
            <a:endParaRPr lang="en-US" baseline="0" dirty="0" smtClean="0"/>
          </a:p>
          <a:p>
            <a:r>
              <a:rPr lang="en-US" baseline="0" dirty="0" smtClean="0"/>
              <a:t>It is also the easier to compute than disjoint mutant sets.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34</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other measure we use to evaluate a mutant set is how difficult the selected mutants are to detect.</a:t>
            </a:r>
          </a:p>
          <a:p>
            <a:endParaRPr lang="en-US" dirty="0" smtClean="0"/>
          </a:p>
          <a:p>
            <a:r>
              <a:rPr lang="en-US" baseline="0" dirty="0" smtClean="0"/>
              <a:t>The surface mutants considers the variants arranged in an n-dimensional space. Each test is a dimension and the variant at its center is killed by all test cases.</a:t>
            </a:r>
          </a:p>
          <a:p>
            <a:endParaRPr lang="en-US" baseline="0" dirty="0" smtClean="0"/>
          </a:p>
          <a:p>
            <a:r>
              <a:rPr lang="en-US" baseline="0" dirty="0" smtClean="0"/>
              <a:t>In the picture here, the variant v0 is killed by tests t1 and t2. The variant v1 is killed only by t2, and the variant v2 is killed only by t1.</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35</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 that, if we can kill v1 and</a:t>
            </a:r>
            <a:r>
              <a:rPr lang="en-US" baseline="0" dirty="0" smtClean="0"/>
              <a:t> v2, v0 will be guaranteed to be killed.</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36</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shows Extending</a:t>
            </a:r>
            <a:r>
              <a:rPr lang="en-US" baseline="0" dirty="0" smtClean="0"/>
              <a:t> it to 3 dimensions, by adding test t3 and two variants v3 and v4.</a:t>
            </a:r>
          </a:p>
          <a:p>
            <a:endParaRPr lang="en-US" baseline="0" dirty="0" smtClean="0"/>
          </a:p>
          <a:p>
            <a:r>
              <a:rPr lang="en-US" baseline="0" dirty="0" smtClean="0"/>
              <a:t>Here, any test suite that can kill v4 is guaranteed to kill v1, and v0. Similarly any test suit that can kill v3 can also kill v2.</a:t>
            </a:r>
          </a:p>
        </p:txBody>
      </p:sp>
      <p:sp>
        <p:nvSpPr>
          <p:cNvPr id="4" name="Slide Number Placeholder 3"/>
          <p:cNvSpPr>
            <a:spLocks noGrp="1"/>
          </p:cNvSpPr>
          <p:nvPr>
            <p:ph type="sldNum" sz="quarter" idx="10"/>
          </p:nvPr>
        </p:nvSpPr>
        <p:spPr/>
        <p:txBody>
          <a:bodyPr/>
          <a:lstStyle/>
          <a:p>
            <a:fld id="{F124797B-97B2-E54E-B835-6DE3C2750CDE}" type="slidenum">
              <a:rPr lang="en-US" smtClean="0"/>
              <a:pPr/>
              <a:t>37</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is the two variants v3 and v4</a:t>
            </a:r>
            <a:r>
              <a:rPr lang="en-US" baseline="0" dirty="0" smtClean="0"/>
              <a:t> together can represent the entire set of mutants v0 through v4.</a:t>
            </a:r>
          </a:p>
          <a:p>
            <a:endParaRPr lang="en-US" baseline="0" dirty="0" smtClean="0"/>
          </a:p>
          <a:p>
            <a:r>
              <a:rPr lang="en-US" baseline="0" dirty="0" smtClean="0"/>
              <a:t>Since these represent a kind of surface, we call these mutants the surface mutants. Any mutant included in the volume is guaranteed to be detected if the surface mutants are detected.</a:t>
            </a:r>
          </a:p>
        </p:txBody>
      </p:sp>
      <p:sp>
        <p:nvSpPr>
          <p:cNvPr id="4" name="Slide Number Placeholder 3"/>
          <p:cNvSpPr>
            <a:spLocks noGrp="1"/>
          </p:cNvSpPr>
          <p:nvPr>
            <p:ph type="sldNum" sz="quarter" idx="10"/>
          </p:nvPr>
        </p:nvSpPr>
        <p:spPr/>
        <p:txBody>
          <a:bodyPr/>
          <a:lstStyle/>
          <a:p>
            <a:fld id="{F124797B-97B2-E54E-B835-6DE3C2750CDE}" type="slidenum">
              <a:rPr lang="en-US" smtClean="0"/>
              <a:pPr/>
              <a:t>38</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number of strategies</a:t>
            </a:r>
            <a:r>
              <a:rPr lang="en-US" baseline="0" dirty="0" smtClean="0"/>
              <a:t> are used to reduce the number of mutants to be evaluated.</a:t>
            </a:r>
          </a:p>
          <a:p>
            <a:endParaRPr lang="en-US" baseline="0" dirty="0" smtClean="0"/>
          </a:p>
          <a:p>
            <a:r>
              <a:rPr lang="en-US" baseline="0" dirty="0" smtClean="0"/>
              <a:t>These include selective mutation using operator selection, static and dynamic analysis of generated mutants using invariants or coverage metrics, and mutation clustering.</a:t>
            </a:r>
          </a:p>
          <a:p>
            <a:endParaRPr lang="en-US" baseline="0" dirty="0" smtClean="0"/>
          </a:p>
          <a:p>
            <a:r>
              <a:rPr lang="en-US" baseline="0" dirty="0" smtClean="0"/>
              <a:t>But how do we compare the effectiveness of these techniques?</a:t>
            </a:r>
          </a:p>
        </p:txBody>
      </p:sp>
      <p:sp>
        <p:nvSpPr>
          <p:cNvPr id="4" name="Slide Number Placeholder 3"/>
          <p:cNvSpPr>
            <a:spLocks noGrp="1"/>
          </p:cNvSpPr>
          <p:nvPr>
            <p:ph type="sldNum" sz="quarter" idx="10"/>
          </p:nvPr>
        </p:nvSpPr>
        <p:spPr/>
        <p:txBody>
          <a:bodyPr/>
          <a:lstStyle/>
          <a:p>
            <a:fld id="{F124797B-97B2-E54E-B835-6DE3C2750CDE}" type="slidenum">
              <a:rPr lang="en-US" smtClean="0"/>
              <a:pPr/>
              <a:t>3</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how we compute</a:t>
            </a:r>
            <a:r>
              <a:rPr lang="en-US" baseline="0" dirty="0" smtClean="0"/>
              <a:t> the surface mutants.</a:t>
            </a:r>
          </a:p>
          <a:p>
            <a:endParaRPr lang="en-US" baseline="0" dirty="0" smtClean="0"/>
          </a:p>
          <a:p>
            <a:r>
              <a:rPr lang="en-US" baseline="0" dirty="0" smtClean="0"/>
              <a:t>Here is the same matrix we considered earlier, with tests, and the mutants they kill. The two matrix are just different representations of the same information.</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39</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consider the</a:t>
            </a:r>
            <a:r>
              <a:rPr lang="en-US" baseline="0" dirty="0" smtClean="0"/>
              <a:t> mutants m1 and m4. m1 is killed by a subset of test cases than m4. Hence we mark m1 as subsumed.</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40</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None</a:t>
            </a:r>
            <a:r>
              <a:rPr lang="en-US" baseline="0" dirty="0" smtClean="0"/>
              <a:t> of the other mutants are subsumed. Hence we have the final surface set m1,m2,m3</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41</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strength of a surface set is taken as the ratio of mutants that can be subsumed to the maximum number of mutants that are distinguishable by the test suite.</a:t>
            </a:r>
          </a:p>
          <a:p>
            <a:endParaRPr lang="en-US" baseline="0" dirty="0" smtClean="0"/>
          </a:p>
          <a:p>
            <a:r>
              <a:rPr lang="en-US" baseline="0" dirty="0" smtClean="0"/>
              <a:t>Here the mutants that are subsumed by the surface set including the surface set is m1,m2,m3,m4</a:t>
            </a:r>
          </a:p>
          <a:p>
            <a:endParaRPr lang="en-US" baseline="0" dirty="0" smtClean="0"/>
          </a:p>
          <a:p>
            <a:r>
              <a:rPr lang="en-US" baseline="0" dirty="0" smtClean="0"/>
              <a:t>The total number of distinguishable mutants is 8.</a:t>
            </a:r>
          </a:p>
          <a:p>
            <a:endParaRPr lang="en-US" baseline="0" dirty="0" smtClean="0"/>
          </a:p>
          <a:p>
            <a:r>
              <a:rPr lang="en-US" baseline="0" dirty="0" smtClean="0"/>
              <a:t>Hence the volume ratio is just half, which means that the surface set we identified, and the volume it represents includes only half the total number of mutants that are identifiable by the given test suite.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42</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Comparing volume ratio and the size of disjoint set,</a:t>
            </a:r>
            <a:r>
              <a:rPr lang="en-US" baseline="0" dirty="0" smtClean="0"/>
              <a:t> we find that</a:t>
            </a:r>
            <a:r>
              <a:rPr lang="en-US" baseline="0" dirty="0"/>
              <a:t> </a:t>
            </a:r>
            <a:r>
              <a:rPr lang="en-US" baseline="0" dirty="0" smtClean="0"/>
              <a:t>volume ratio avoids throwing away variants that are not subsumed.</a:t>
            </a:r>
          </a:p>
          <a:p>
            <a:endParaRPr lang="en-US" baseline="0" dirty="0" smtClean="0"/>
          </a:p>
          <a:p>
            <a:r>
              <a:rPr lang="en-US" baseline="0" dirty="0" smtClean="0"/>
              <a:t>Secondly, the volume ratio has a much wider range compared to the size of disjoint mutants, and an unambiguous standardization.</a:t>
            </a:r>
          </a:p>
          <a:p>
            <a:endParaRPr lang="en-US" baseline="0" dirty="0" smtClean="0"/>
          </a:p>
          <a:p>
            <a:r>
              <a:rPr lang="en-US" baseline="0" dirty="0" smtClean="0"/>
              <a:t>One problem with the volume ratio is that computing the exact volume ratio for a given surface set is hard.</a:t>
            </a:r>
          </a:p>
          <a:p>
            <a:endParaRPr lang="en-US" baseline="0" dirty="0" smtClean="0"/>
          </a:p>
          <a:p>
            <a:r>
              <a:rPr lang="en-US" baseline="0" dirty="0" smtClean="0"/>
              <a:t>However, if we are willing to live with an approximation, it can be found by generating and evaluating a number of points. The ratio of points that lie inside the n-sphere to the total number of points possible is the approximation of volume ratio.</a:t>
            </a:r>
          </a:p>
        </p:txBody>
      </p:sp>
      <p:sp>
        <p:nvSpPr>
          <p:cNvPr id="4" name="Slide Number Placeholder 3"/>
          <p:cNvSpPr>
            <a:spLocks noGrp="1"/>
          </p:cNvSpPr>
          <p:nvPr>
            <p:ph type="sldNum" sz="quarter" idx="10"/>
          </p:nvPr>
        </p:nvSpPr>
        <p:spPr/>
        <p:txBody>
          <a:bodyPr/>
          <a:lstStyle/>
          <a:p>
            <a:fld id="{F124797B-97B2-E54E-B835-6DE3C2750CDE}" type="slidenum">
              <a:rPr lang="en-US" smtClean="0"/>
              <a:pPr/>
              <a:t>43</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f one is not interested in the interpretation of surface set, but rather in identifying how close it is to a perfect set, there is an alternative.</a:t>
            </a:r>
          </a:p>
          <a:p>
            <a:endParaRPr lang="en-US" baseline="0" dirty="0" smtClean="0"/>
          </a:p>
          <a:p>
            <a:r>
              <a:rPr lang="en-US" baseline="0" dirty="0" smtClean="0"/>
              <a:t>We can compute the surface correction which is the average number of test cases killing each mutant. For a perfect set, the surface correction will be one.</a:t>
            </a:r>
          </a:p>
          <a:p>
            <a:endParaRPr lang="en-US" baseline="0" dirty="0" smtClean="0"/>
          </a:p>
          <a:p>
            <a:r>
              <a:rPr lang="en-US" baseline="0" dirty="0" smtClean="0"/>
              <a:t>The surface correction is much more easier and faster to compute.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44</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we applied our measures to a set of 25</a:t>
            </a:r>
            <a:r>
              <a:rPr lang="en-US" baseline="0" dirty="0" smtClean="0"/>
              <a:t> large real world projects.</a:t>
            </a:r>
          </a:p>
          <a:p>
            <a:endParaRPr lang="en-US" baseline="0" dirty="0" smtClean="0"/>
          </a:p>
          <a:p>
            <a:r>
              <a:rPr lang="en-US" dirty="0" smtClean="0"/>
              <a:t>For convenience in</a:t>
            </a:r>
            <a:r>
              <a:rPr lang="en-US" baseline="0" dirty="0" smtClean="0"/>
              <a:t> finding tools</a:t>
            </a:r>
            <a:r>
              <a:rPr lang="en-US" dirty="0" smtClean="0"/>
              <a:t> and ease of comparison, we</a:t>
            </a:r>
            <a:r>
              <a:rPr lang="en-US" baseline="0" dirty="0" smtClean="0"/>
              <a:t> restricted out benchmark to just Java language, and benchmarked three mutation tools. Pit, Major and Judy.</a:t>
            </a:r>
          </a:p>
          <a:p>
            <a:endParaRPr lang="en-US" baseline="0" dirty="0" smtClean="0"/>
          </a:p>
          <a:p>
            <a:r>
              <a:rPr lang="en-US" baseline="0" dirty="0" smtClean="0"/>
              <a:t>We applied the benchmark in two parts. First we benchmarked with the entire set of mutants for all projects. Next, we computed the measures for 100 mutants at a time from each project, and did that 100 times.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45</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results for the amount of distinguished mutants produced per mutant suggests that Major produced mutants that were slightly more diverse than others, while Pit produced</a:t>
            </a:r>
            <a:r>
              <a:rPr lang="en-US" baseline="0" dirty="0" smtClean="0"/>
              <a:t> mutants that were slightly more homogenous</a:t>
            </a:r>
            <a:r>
              <a:rPr lang="en-US" dirty="0" smtClean="0"/>
              <a:t>.</a:t>
            </a:r>
          </a:p>
          <a:p>
            <a:endParaRPr lang="en-US" dirty="0" smtClean="0"/>
          </a:p>
          <a:p>
            <a:r>
              <a:rPr lang="en-US" dirty="0" smtClean="0"/>
              <a:t>In terms of volume ratio, we find that the volume ratio is very nearly one, with PIT producing</a:t>
            </a:r>
            <a:r>
              <a:rPr lang="en-US" baseline="0" dirty="0" smtClean="0"/>
              <a:t> a slightly stronger set than others.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46</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 comparing the</a:t>
            </a:r>
            <a:r>
              <a:rPr lang="en-US" baseline="0" dirty="0" smtClean="0"/>
              <a:t> sampled mutants, we find that there is a much higher chance of mutants being unique within the sample. Further, after accounting for the number of mutants, Pit produced slightly better set of mutants than others.</a:t>
            </a:r>
          </a:p>
          <a:p>
            <a:endParaRPr lang="en-US" baseline="0" dirty="0" smtClean="0"/>
          </a:p>
          <a:p>
            <a:r>
              <a:rPr lang="en-US" baseline="0" dirty="0" smtClean="0"/>
              <a:t>The average volume ratio is remains mostly unchanged.</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47</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shows the ratio of unique</a:t>
            </a:r>
            <a:r>
              <a:rPr lang="en-US" baseline="0" dirty="0" smtClean="0"/>
              <a:t> mutants detected to mutants produced by each tool.</a:t>
            </a:r>
          </a:p>
          <a:p>
            <a:endParaRPr lang="en-US" baseline="0" dirty="0" smtClean="0"/>
          </a:p>
          <a:p>
            <a:r>
              <a:rPr lang="en-US" baseline="0" dirty="0" smtClean="0"/>
              <a:t>The graph suggests that, no single tool produced the most diverse mutants, and is very much dependent on the particular project.</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48</a:t>
            </a:fld>
            <a:endParaRPr lang="en-US"/>
          </a:p>
        </p:txBody>
      </p:sp>
    </p:spTree>
    <p:extLst>
      <p:ext uri="{BB962C8B-B14F-4D97-AF65-F5344CB8AC3E}">
        <p14:creationId xmlns:p14="http://schemas.microsoft.com/office/powerpoint/2010/main" val="37929655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common theme is a need to evaluate the effectiveness of mutant sets.</a:t>
            </a:r>
          </a:p>
          <a:p>
            <a:endParaRPr lang="en-US" baseline="0" dirty="0" smtClean="0"/>
          </a:p>
          <a:p>
            <a:r>
              <a:rPr lang="en-US" baseline="0" dirty="0" smtClean="0"/>
              <a:t>In order to compute the effectiveness, we look at where mutant sets are used in practice.</a:t>
            </a:r>
          </a:p>
          <a:p>
            <a:endParaRPr lang="en-US" baseline="0" dirty="0" smtClean="0"/>
          </a:p>
          <a:p>
            <a:r>
              <a:rPr lang="en-US" baseline="0" dirty="0" smtClean="0"/>
              <a:t>Mutation analysis is used to judge adequacy of test suites. Hence the set of mutants should be judged on how best it helps to judge adequacy of test suites.</a:t>
            </a:r>
          </a:p>
        </p:txBody>
      </p:sp>
      <p:sp>
        <p:nvSpPr>
          <p:cNvPr id="4" name="Slide Number Placeholder 3"/>
          <p:cNvSpPr>
            <a:spLocks noGrp="1"/>
          </p:cNvSpPr>
          <p:nvPr>
            <p:ph type="sldNum" sz="quarter" idx="10"/>
          </p:nvPr>
        </p:nvSpPr>
        <p:spPr/>
        <p:txBody>
          <a:bodyPr/>
          <a:lstStyle/>
          <a:p>
            <a:fld id="{F124797B-97B2-E54E-B835-6DE3C2750CDE}" type="slidenum">
              <a:rPr lang="en-US" smtClean="0"/>
              <a:pPr/>
              <a:t>4</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In conclusion, our point is that</a:t>
            </a:r>
            <a:r>
              <a:rPr lang="en-US" sz="1200" baseline="0" dirty="0" smtClean="0"/>
              <a:t> </a:t>
            </a:r>
            <a:r>
              <a:rPr lang="en-US" sz="1200" dirty="0" smtClean="0"/>
              <a:t>mutant sets should be judged on two characteristics</a:t>
            </a:r>
          </a:p>
          <a:p>
            <a:pPr marL="0" indent="0">
              <a:buFont typeface="Arial"/>
              <a:buNone/>
            </a:pPr>
            <a:r>
              <a:rPr lang="en-US" sz="1200" dirty="0" smtClean="0"/>
              <a:t>That is, the amount of unique variants</a:t>
            </a:r>
          </a:p>
          <a:p>
            <a:pPr marL="0" indent="0">
              <a:buFont typeface="Arial"/>
              <a:buNone/>
            </a:pPr>
            <a:r>
              <a:rPr lang="en-US" sz="1200" dirty="0" smtClean="0"/>
              <a:t>And the amount of hard to find faults</a:t>
            </a:r>
          </a:p>
          <a:p>
            <a:endParaRPr lang="en-US" sz="1200" dirty="0" smtClean="0"/>
          </a:p>
          <a:p>
            <a:r>
              <a:rPr lang="en-US" sz="1200" dirty="0" smtClean="0"/>
              <a:t>We proposed two measures, one the unique mutant set</a:t>
            </a:r>
            <a:r>
              <a:rPr lang="en-US" sz="1200" baseline="0" dirty="0" smtClean="0"/>
              <a:t> for measuring </a:t>
            </a:r>
            <a:r>
              <a:rPr lang="en-US" sz="1200" dirty="0" smtClean="0"/>
              <a:t>diversity of</a:t>
            </a:r>
            <a:r>
              <a:rPr lang="en-US" sz="1200" baseline="0" dirty="0" smtClean="0"/>
              <a:t> the mutant set, and the other surface set </a:t>
            </a:r>
            <a:r>
              <a:rPr lang="en-US" sz="1200" dirty="0" smtClean="0"/>
              <a:t> for measuring ease of detection of mutants.</a:t>
            </a:r>
          </a:p>
          <a:p>
            <a:endParaRPr lang="en-US" sz="1200" dirty="0" smtClean="0"/>
          </a:p>
          <a:p>
            <a:r>
              <a:rPr lang="en-US" sz="1200" dirty="0" smtClean="0"/>
              <a:t>We also performed a benchmark for </a:t>
            </a:r>
            <a:r>
              <a:rPr lang="en-US" sz="1200" smtClean="0"/>
              <a:t>these</a:t>
            </a:r>
            <a:r>
              <a:rPr lang="en-US" sz="1200" baseline="0" smtClean="0"/>
              <a:t> measures.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49</a:t>
            </a:fld>
            <a:endParaRPr lang="en-US"/>
          </a:p>
        </p:txBody>
      </p:sp>
    </p:spTree>
    <p:extLst>
      <p:ext uri="{BB962C8B-B14F-4D97-AF65-F5344CB8AC3E}">
        <p14:creationId xmlns:p14="http://schemas.microsoft.com/office/powerpoint/2010/main" val="379296558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also note that there are different sets depending on how one wishes to remove redundant test cases and mutants. </a:t>
            </a:r>
          </a:p>
          <a:p>
            <a:endParaRPr lang="en-US" dirty="0" smtClean="0"/>
          </a:p>
          <a:p>
            <a:r>
              <a:rPr lang="en-US" dirty="0" smtClean="0"/>
              <a:t>In the graph here, we have</a:t>
            </a:r>
            <a:r>
              <a:rPr lang="en-US" baseline="0" dirty="0" smtClean="0"/>
              <a:t> the hierarchy of mutant sets on the Y axis, and the hierarchy of tests on the X axis.</a:t>
            </a:r>
          </a:p>
          <a:p>
            <a:endParaRPr lang="en-US" baseline="0" dirty="0" smtClean="0"/>
          </a:p>
          <a:p>
            <a:r>
              <a:rPr lang="en-US" baseline="0" dirty="0" smtClean="0"/>
              <a:t>Each axis marks elements according to the size of the set remaining after filtering.</a:t>
            </a:r>
          </a:p>
          <a:p>
            <a:endParaRPr lang="en-US" baseline="0" dirty="0" smtClean="0"/>
          </a:p>
          <a:p>
            <a:r>
              <a:rPr lang="en-US" baseline="0" dirty="0" smtClean="0"/>
              <a:t>For example one may choose to use all tests for evaluating mutants, or may decide to remove possible duplicate test cases that detect same mutants. We may also remove test cases that are strictly subsumed by other test cases, or by the test suite as a whole.</a:t>
            </a:r>
          </a:p>
          <a:p>
            <a:endParaRPr lang="en-US" baseline="0" dirty="0" smtClean="0"/>
          </a:p>
          <a:p>
            <a:r>
              <a:rPr lang="en-US" baseline="0" dirty="0" smtClean="0"/>
              <a:t>That is, there are a number of mutant sets that could be obtained by following any of the methods of eliminating redundancies.</a:t>
            </a:r>
            <a:endParaRPr lang="en-US"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50</a:t>
            </a:fld>
            <a:endParaRPr lang="en-US"/>
          </a:p>
        </p:txBody>
      </p:sp>
    </p:spTree>
    <p:extLst>
      <p:ext uri="{BB962C8B-B14F-4D97-AF65-F5344CB8AC3E}">
        <p14:creationId xmlns:p14="http://schemas.microsoft.com/office/powerpoint/2010/main" val="379296558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graph shows the growth of the</a:t>
            </a:r>
            <a:r>
              <a:rPr lang="en-US" baseline="0" dirty="0" smtClean="0"/>
              <a:t> disjoint mutant set and the distinct set as compared to the actual size of mutants.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51</a:t>
            </a:fld>
            <a:endParaRPr lang="en-US"/>
          </a:p>
        </p:txBody>
      </p:sp>
    </p:spTree>
    <p:extLst>
      <p:ext uri="{BB962C8B-B14F-4D97-AF65-F5344CB8AC3E}">
        <p14:creationId xmlns:p14="http://schemas.microsoft.com/office/powerpoint/2010/main" val="379296558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52</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results for the amount of distinguished mutants produced per mutant suggests that Major produced mutants that were slightly more diverse than others, while Pit produced</a:t>
            </a:r>
            <a:r>
              <a:rPr lang="en-US" baseline="0" dirty="0" smtClean="0"/>
              <a:t> mutants that were slightly more homogenous</a:t>
            </a:r>
            <a:r>
              <a:rPr lang="en-US" dirty="0" smtClean="0"/>
              <a:t>.</a:t>
            </a:r>
          </a:p>
          <a:p>
            <a:endParaRPr lang="en-US" dirty="0" smtClean="0"/>
          </a:p>
          <a:p>
            <a:r>
              <a:rPr lang="en-US" dirty="0" smtClean="0"/>
              <a:t>In terms of volume ratio, we find that </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53</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 more complex example.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54</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55</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summary, disjoint mutant set provides neither</a:t>
            </a:r>
            <a:r>
              <a:rPr lang="en-US" baseline="0" dirty="0" smtClean="0"/>
              <a:t> the best set of unique faults, nor he complete set of hardest to find faults from the given set </a:t>
            </a:r>
            <a:r>
              <a:rPr lang="en-US" baseline="0" smtClean="0"/>
              <a:t>of mutants.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56</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compare</a:t>
            </a:r>
            <a:r>
              <a:rPr lang="en-US" baseline="0" dirty="0" smtClean="0"/>
              <a:t> the actual set of mutants produced, the disjoint mutant set and surface set, we see that surface mutants avoid throwing</a:t>
            </a:r>
          </a:p>
          <a:p>
            <a:r>
              <a:rPr lang="en-US" baseline="0" dirty="0" smtClean="0"/>
              <a:t>away mutants that are not subsumed, and consequently the surface mutants are a larger set.</a:t>
            </a:r>
          </a:p>
        </p:txBody>
      </p:sp>
      <p:sp>
        <p:nvSpPr>
          <p:cNvPr id="4" name="Slide Number Placeholder 3"/>
          <p:cNvSpPr>
            <a:spLocks noGrp="1"/>
          </p:cNvSpPr>
          <p:nvPr>
            <p:ph type="sldNum" sz="quarter" idx="10"/>
          </p:nvPr>
        </p:nvSpPr>
        <p:spPr/>
        <p:txBody>
          <a:bodyPr/>
          <a:lstStyle/>
          <a:p>
            <a:fld id="{F124797B-97B2-E54E-B835-6DE3C2750CDE}" type="slidenum">
              <a:rPr lang="en-US" smtClean="0"/>
              <a:pPr/>
              <a:t>57</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a test suite, there are mainly two things that a tester is interested in</a:t>
            </a:r>
          </a:p>
          <a:p>
            <a:endParaRPr lang="en-US" dirty="0" smtClean="0"/>
          </a:p>
          <a:p>
            <a:r>
              <a:rPr lang="en-US" dirty="0" smtClean="0"/>
              <a:t>The first one is, is</a:t>
            </a:r>
            <a:r>
              <a:rPr lang="en-US" baseline="0" dirty="0" smtClean="0"/>
              <a:t> it comprehensive enough? That is, does it prevent a majority of </a:t>
            </a:r>
            <a:r>
              <a:rPr lang="en-US" baseline="0" smtClean="0"/>
              <a:t>bugs</a:t>
            </a:r>
            <a:r>
              <a:rPr lang="en-US" baseline="0" smtClean="0"/>
              <a:t>?</a:t>
            </a:r>
            <a:endParaRPr lang="en-US" baseline="0" dirty="0" smtClean="0"/>
          </a:p>
          <a:p>
            <a:endParaRPr lang="en-US" baseline="0" dirty="0" smtClean="0"/>
          </a:p>
          <a:p>
            <a:r>
              <a:rPr lang="en-US" baseline="0" dirty="0" smtClean="0"/>
              <a:t>The second and harder one is, does it prevent subtle bugs?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58</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a test suite, there are mainly two things that a tester is interested in</a:t>
            </a:r>
          </a:p>
          <a:p>
            <a:endParaRPr lang="en-US" dirty="0" smtClean="0"/>
          </a:p>
          <a:p>
            <a:r>
              <a:rPr lang="en-US" dirty="0" smtClean="0"/>
              <a:t>The first one is, is</a:t>
            </a:r>
            <a:r>
              <a:rPr lang="en-US" baseline="0" dirty="0" smtClean="0"/>
              <a:t> it comprehensive enough? That is, does it prevent a majority of bugs</a:t>
            </a:r>
            <a:r>
              <a:rPr lang="en-US" baseline="0" dirty="0" smtClean="0"/>
              <a:t>?</a:t>
            </a:r>
            <a:endParaRPr lang="en-US" baseline="0" dirty="0" smtClean="0"/>
          </a:p>
          <a:p>
            <a:endParaRPr lang="en-US" baseline="0" dirty="0" smtClean="0"/>
          </a:p>
          <a:p>
            <a:r>
              <a:rPr lang="en-US" baseline="0" dirty="0" smtClean="0"/>
              <a:t>The second and harder one is, does it prevent subtle bugs?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5</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Palatino"/>
                <a:cs typeface="Palatino"/>
              </a:rPr>
              <a:t>Bringing these requirements for mutation analysis, a mutant set should be judged based on how best it allows these measurements.</a:t>
            </a:r>
          </a:p>
          <a:p>
            <a:endParaRPr lang="en-US" dirty="0" smtClean="0">
              <a:latin typeface="Palatino"/>
              <a:cs typeface="Palatino"/>
            </a:endParaRPr>
          </a:p>
          <a:p>
            <a:r>
              <a:rPr lang="en-US" dirty="0" smtClean="0">
                <a:latin typeface="Palatino"/>
                <a:cs typeface="Palatino"/>
              </a:rPr>
              <a:t>Thus</a:t>
            </a:r>
            <a:r>
              <a:rPr lang="en-US" baseline="0" dirty="0" smtClean="0">
                <a:latin typeface="Palatino"/>
                <a:cs typeface="Palatino"/>
              </a:rPr>
              <a:t> there are two general requirements for any mutant set, which need not be satisfied by the same strategy.</a:t>
            </a:r>
          </a:p>
          <a:p>
            <a:endParaRPr lang="en-US" baseline="0" dirty="0" smtClean="0">
              <a:latin typeface="Palatino"/>
              <a:cs typeface="Palatino"/>
            </a:endParaRPr>
          </a:p>
          <a:p>
            <a:r>
              <a:rPr lang="en-US" baseline="0" dirty="0" smtClean="0">
                <a:latin typeface="Palatino"/>
                <a:cs typeface="Palatino"/>
              </a:rPr>
              <a:t>The first is that the mutants need to be sufficiently diverse. That is they should encode as many different bugs as possible without regard to whether a bug is hard to detect or not.</a:t>
            </a:r>
          </a:p>
          <a:p>
            <a:endParaRPr lang="en-US" baseline="0" dirty="0" smtClean="0">
              <a:latin typeface="Palatino"/>
              <a:cs typeface="Palatino"/>
            </a:endParaRPr>
          </a:p>
          <a:p>
            <a:r>
              <a:rPr lang="en-US" baseline="0" dirty="0" smtClean="0">
                <a:latin typeface="Palatino"/>
                <a:cs typeface="Palatino"/>
              </a:rPr>
              <a:t>The second is that the mutants need to be sufficiently hard to detect.</a:t>
            </a:r>
          </a:p>
          <a:p>
            <a:endParaRPr lang="en-US" dirty="0" smtClean="0">
              <a:latin typeface="Palatino"/>
              <a:cs typeface="Palatino"/>
            </a:endParaRPr>
          </a:p>
          <a:p>
            <a:r>
              <a:rPr lang="en-US" sz="1200" dirty="0" smtClean="0">
                <a:latin typeface="Palatino"/>
                <a:cs typeface="Palatino"/>
              </a:rPr>
              <a:t>In summary, a reduced set should provide us with</a:t>
            </a:r>
          </a:p>
          <a:p>
            <a:pPr marL="0" indent="0">
              <a:buFont typeface="Arial"/>
              <a:buNone/>
            </a:pPr>
            <a:r>
              <a:rPr lang="en-US" sz="1200" dirty="0" smtClean="0">
                <a:latin typeface="Palatino"/>
                <a:cs typeface="Palatino"/>
              </a:rPr>
              <a:t>1) A set of non-redundant faults, and</a:t>
            </a:r>
          </a:p>
          <a:p>
            <a:pPr marL="0" indent="0">
              <a:buFont typeface="Arial"/>
              <a:buNone/>
            </a:pPr>
            <a:r>
              <a:rPr lang="en-US" sz="1200" dirty="0" smtClean="0">
                <a:latin typeface="Palatino"/>
                <a:cs typeface="Palatino"/>
              </a:rPr>
              <a:t>2) A (smaller) set of hard to find faults</a:t>
            </a:r>
            <a:endParaRPr lang="en-US" sz="1200" b="0" dirty="0" smtClean="0">
              <a:latin typeface="Palatino"/>
              <a:cs typeface="Palatino"/>
            </a:endParaRPr>
          </a:p>
        </p:txBody>
      </p:sp>
      <p:sp>
        <p:nvSpPr>
          <p:cNvPr id="4" name="Slide Number Placeholder 3"/>
          <p:cNvSpPr>
            <a:spLocks noGrp="1"/>
          </p:cNvSpPr>
          <p:nvPr>
            <p:ph type="sldNum" sz="quarter" idx="10"/>
          </p:nvPr>
        </p:nvSpPr>
        <p:spPr/>
        <p:txBody>
          <a:bodyPr/>
          <a:lstStyle/>
          <a:p>
            <a:fld id="{F124797B-97B2-E54E-B835-6DE3C2750CDE}" type="slidenum">
              <a:rPr lang="en-US" smtClean="0"/>
              <a:pPr/>
              <a:t>6</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We have a few important definitions</a:t>
            </a:r>
            <a:r>
              <a:rPr lang="en-US" b="0" baseline="0" dirty="0" smtClean="0"/>
              <a:t> before we proceed further</a:t>
            </a:r>
          </a:p>
          <a:p>
            <a:pPr marL="0" indent="0">
              <a:buFont typeface="Arial"/>
              <a:buNone/>
            </a:pPr>
            <a:endParaRPr lang="en-US" sz="1200" b="0" baseline="0" dirty="0" smtClean="0"/>
          </a:p>
          <a:p>
            <a:pPr marL="0" indent="0">
              <a:buFont typeface="Arial"/>
              <a:buNone/>
            </a:pPr>
            <a:r>
              <a:rPr lang="en-US" sz="1200" b="0" baseline="0" dirty="0" smtClean="0"/>
              <a:t>A </a:t>
            </a:r>
            <a:r>
              <a:rPr lang="en-US" sz="1200" b="0" dirty="0" smtClean="0"/>
              <a:t>Fault is</a:t>
            </a:r>
            <a:r>
              <a:rPr lang="en-US" sz="1200" b="0" baseline="0" dirty="0" smtClean="0"/>
              <a:t> an</a:t>
            </a:r>
            <a:r>
              <a:rPr lang="en-US" sz="1200" b="0" dirty="0" smtClean="0"/>
              <a:t> erroneous part of a program</a:t>
            </a:r>
            <a:r>
              <a:rPr lang="en-US" sz="1200" b="0" baseline="0" dirty="0" smtClean="0"/>
              <a:t> and </a:t>
            </a:r>
            <a:r>
              <a:rPr lang="en-US" sz="1200" b="0" dirty="0" smtClean="0"/>
              <a:t>a Mutation is a fault introduced intentionally.</a:t>
            </a:r>
          </a:p>
          <a:p>
            <a:pPr marL="0" indent="0">
              <a:buFont typeface="Arial"/>
              <a:buNone/>
            </a:pPr>
            <a:endParaRPr lang="en-US" sz="1200" b="0" dirty="0" smtClean="0"/>
          </a:p>
          <a:p>
            <a:pPr marL="0" indent="0">
              <a:buFont typeface="Arial"/>
              <a:buNone/>
            </a:pPr>
            <a:r>
              <a:rPr lang="en-US" sz="1200" b="0" dirty="0" smtClean="0"/>
              <a:t>A</a:t>
            </a:r>
            <a:r>
              <a:rPr lang="en-US" sz="1200" b="0" baseline="0" dirty="0" smtClean="0"/>
              <a:t> </a:t>
            </a:r>
            <a:r>
              <a:rPr lang="en-US" sz="1200" b="0" dirty="0" smtClean="0"/>
              <a:t>Mutant</a:t>
            </a:r>
            <a:r>
              <a:rPr lang="en-US" sz="1200" b="0" baseline="0" dirty="0" smtClean="0"/>
              <a:t> is a</a:t>
            </a:r>
            <a:r>
              <a:rPr lang="en-US" sz="1200" b="0" dirty="0" smtClean="0"/>
              <a:t> program with a fault in it,</a:t>
            </a:r>
            <a:r>
              <a:rPr lang="en-US" sz="1200" b="0" baseline="0" dirty="0" smtClean="0"/>
              <a:t> and a </a:t>
            </a:r>
            <a:r>
              <a:rPr lang="en-US" sz="1200" b="0" dirty="0" smtClean="0"/>
              <a:t>Variant</a:t>
            </a:r>
            <a:r>
              <a:rPr lang="en-US" sz="1200" b="0" baseline="0" dirty="0" smtClean="0"/>
              <a:t> is </a:t>
            </a:r>
            <a:r>
              <a:rPr lang="en-US" sz="1200" b="0" dirty="0" smtClean="0"/>
              <a:t>a mutant that shows a deviation in runtime from the original program.</a:t>
            </a:r>
          </a:p>
          <a:p>
            <a:pPr marL="0" indent="0">
              <a:buFont typeface="Arial"/>
              <a:buNone/>
            </a:pPr>
            <a:endParaRPr lang="en-US" sz="1200" b="0" dirty="0" smtClean="0"/>
          </a:p>
          <a:p>
            <a:pPr marL="0" indent="0">
              <a:buFont typeface="Arial"/>
              <a:buNone/>
            </a:pPr>
            <a:r>
              <a:rPr lang="en-US" sz="1200" b="0" dirty="0" smtClean="0"/>
              <a:t>Multiple mutants can map to the same variant,</a:t>
            </a:r>
            <a:r>
              <a:rPr lang="en-US" sz="1200" b="0" baseline="0" dirty="0" smtClean="0"/>
              <a:t> and </a:t>
            </a:r>
            <a:r>
              <a:rPr lang="en-US" sz="1200" b="0" dirty="0" smtClean="0"/>
              <a:t>a unique variant shows a unique deviation with respect to a set of mutants and corresponding variants.</a:t>
            </a:r>
            <a:endParaRPr lang="en-US" b="0"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7</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 research by </a:t>
            </a:r>
            <a:r>
              <a:rPr lang="en-US" dirty="0" err="1" smtClean="0"/>
              <a:t>Ammmann</a:t>
            </a:r>
            <a:r>
              <a:rPr lang="en-US" baseline="0" dirty="0" smtClean="0"/>
              <a:t> and others suggest using the size of minimal mutants or disjoint mutants as a measure of effectiveness of a set of mutants.</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8</a:t>
            </a:fld>
            <a:endParaRPr lang="en-US"/>
          </a:p>
        </p:txBody>
      </p:sp>
    </p:spTree>
    <p:extLst>
      <p:ext uri="{BB962C8B-B14F-4D97-AF65-F5344CB8AC3E}">
        <p14:creationId xmlns:p14="http://schemas.microsoft.com/office/powerpoint/2010/main" val="40898586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6" descr="328786.jpg"/>
          <p:cNvPicPr>
            <a:picLocks noChangeAspect="1"/>
          </p:cNvPicPr>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7" descr="eecs-head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logo_tag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7063" y="0"/>
            <a:ext cx="1276350"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4" name="Rectangle 2"/>
          <p:cNvSpPr>
            <a:spLocks noGrp="1" noChangeArrowheads="1"/>
          </p:cNvSpPr>
          <p:nvPr>
            <p:ph type="ctrTitle"/>
          </p:nvPr>
        </p:nvSpPr>
        <p:spPr>
          <a:xfrm>
            <a:off x="562582" y="2213085"/>
            <a:ext cx="8018835" cy="1371600"/>
          </a:xfrm>
        </p:spPr>
        <p:txBody>
          <a:bodyPr anchor="ctr" anchorCtr="1"/>
          <a:lstStyle>
            <a:lvl1pPr algn="ctr">
              <a:defRPr sz="4000" b="0" i="0">
                <a:solidFill>
                  <a:srgbClr val="FFFFFF"/>
                </a:solidFill>
                <a:effectLst/>
                <a:latin typeface="Verdana"/>
              </a:defRPr>
            </a:lvl1pPr>
          </a:lstStyle>
          <a:p>
            <a:r>
              <a:rPr lang="en-US" smtClean="0"/>
              <a:t>Click to edit Master title style</a:t>
            </a:r>
            <a:endParaRPr lang="en-US" dirty="0"/>
          </a:p>
        </p:txBody>
      </p:sp>
      <p:sp>
        <p:nvSpPr>
          <p:cNvPr id="3075" name="Rectangle 3"/>
          <p:cNvSpPr>
            <a:spLocks noGrp="1" noChangeArrowheads="1"/>
          </p:cNvSpPr>
          <p:nvPr>
            <p:ph type="subTitle" idx="1"/>
          </p:nvPr>
        </p:nvSpPr>
        <p:spPr>
          <a:xfrm>
            <a:off x="1371600" y="5933017"/>
            <a:ext cx="6400800" cy="685800"/>
          </a:xfrm>
        </p:spPr>
        <p:txBody>
          <a:bodyPr/>
          <a:lstStyle>
            <a:lvl1pPr marL="0" indent="0" algn="ctr">
              <a:buFont typeface="Times" pitchFamily="-96" charset="0"/>
              <a:buNone/>
              <a:defRPr kumimoji="0" lang="en-US" sz="1400" b="0" i="0" u="none" strike="noStrike" kern="0" cap="all" spc="0" normalizeH="0" baseline="0" noProof="0" dirty="0">
                <a:ln>
                  <a:noFill/>
                </a:ln>
                <a:solidFill>
                  <a:srgbClr val="FF6600"/>
                </a:solidFill>
                <a:effectLst/>
                <a:uLnTx/>
                <a:uFillTx/>
                <a:latin typeface="Verdana"/>
                <a:ea typeface="+mn-ea"/>
                <a:cs typeface="Calibri"/>
              </a:defRPr>
            </a:lvl1pPr>
          </a:lstStyle>
          <a:p>
            <a:r>
              <a:rPr lang="en-US" smtClean="0"/>
              <a:t>Click to edit Master subtitle style</a:t>
            </a:r>
            <a:endParaRPr lang="en-US" dirty="0"/>
          </a:p>
        </p:txBody>
      </p:sp>
      <p:sp>
        <p:nvSpPr>
          <p:cNvPr id="9" name="Text Placeholder 9"/>
          <p:cNvSpPr>
            <a:spLocks noGrp="1"/>
          </p:cNvSpPr>
          <p:nvPr>
            <p:ph type="body" sz="quarter" idx="10"/>
          </p:nvPr>
        </p:nvSpPr>
        <p:spPr>
          <a:xfrm>
            <a:off x="1111250" y="3886165"/>
            <a:ext cx="6932083" cy="1871166"/>
          </a:xfrm>
        </p:spPr>
        <p:txBody>
          <a:bodyPr/>
          <a:lstStyle>
            <a:lvl1pPr algn="ctr">
              <a:lnSpc>
                <a:spcPct val="100000"/>
              </a:lnSpc>
              <a:spcBef>
                <a:spcPts val="1800"/>
              </a:spcBef>
              <a:spcAft>
                <a:spcPts val="0"/>
              </a:spcAft>
              <a:defRPr sz="2400" b="0" i="0">
                <a:solidFill>
                  <a:srgbClr val="FFFFFF"/>
                </a:solidFill>
                <a:latin typeface="Verdana"/>
                <a:cs typeface="Cambria"/>
              </a:defRPr>
            </a:lvl1pPr>
            <a:lvl2pPr>
              <a:lnSpc>
                <a:spcPct val="200000"/>
              </a:lnSpc>
              <a:spcBef>
                <a:spcPts val="0"/>
              </a:spcBef>
              <a:spcAft>
                <a:spcPts val="0"/>
              </a:spcAft>
              <a:buNone/>
              <a:defRPr sz="1800" b="0" i="0">
                <a:latin typeface="LeituraNews-Roman 2"/>
                <a:cs typeface="LeituraNews-Roman 2"/>
              </a:defRPr>
            </a:lvl2pPr>
            <a:lvl3pPr>
              <a:lnSpc>
                <a:spcPct val="200000"/>
              </a:lnSpc>
              <a:spcBef>
                <a:spcPts val="0"/>
              </a:spcBef>
              <a:spcAft>
                <a:spcPts val="0"/>
              </a:spcAft>
              <a:defRPr sz="1800" b="0" i="0">
                <a:latin typeface="LeituraNews-Roman 2"/>
                <a:cs typeface="LeituraNews-Roman 2"/>
              </a:defRPr>
            </a:lvl3pPr>
            <a:lvl4pPr>
              <a:lnSpc>
                <a:spcPct val="200000"/>
              </a:lnSpc>
              <a:spcBef>
                <a:spcPts val="0"/>
              </a:spcBef>
              <a:spcAft>
                <a:spcPts val="0"/>
              </a:spcAft>
              <a:defRPr sz="1800" b="0" i="0">
                <a:latin typeface="LeituraNews-Roman 2"/>
                <a:cs typeface="LeituraNews-Roman 2"/>
              </a:defRPr>
            </a:lvl4pPr>
            <a:lvl5pPr>
              <a:lnSpc>
                <a:spcPct val="200000"/>
              </a:lnSpc>
              <a:spcBef>
                <a:spcPts val="0"/>
              </a:spcBef>
              <a:spcAft>
                <a:spcPts val="0"/>
              </a:spcAft>
              <a:defRPr sz="1800" b="0" i="0">
                <a:latin typeface="LeituraNews-Roman 2"/>
                <a:cs typeface="LeituraNews-Roman 2"/>
              </a:defRPr>
            </a:lvl5pPr>
          </a:lstStyle>
          <a:p>
            <a:pPr lvl="0"/>
            <a:r>
              <a:rPr lang="en-US" smtClean="0"/>
              <a:t>Click to edit Master text styles</a:t>
            </a:r>
          </a:p>
        </p:txBody>
      </p:sp>
    </p:spTree>
    <p:extLst>
      <p:ext uri="{BB962C8B-B14F-4D97-AF65-F5344CB8AC3E}">
        <p14:creationId xmlns:p14="http://schemas.microsoft.com/office/powerpoint/2010/main" val="2993515006"/>
      </p:ext>
    </p:extLst>
  </p:cSld>
  <p:clrMapOvr>
    <a:masterClrMapping/>
  </p:clrMapOvr>
  <p:transition xmlns:p14="http://schemas.microsoft.com/office/powerpoint/2010/mai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 column w/number">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1148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0"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7" name="Date Placeholder 5"/>
          <p:cNvSpPr>
            <a:spLocks noGrp="1"/>
          </p:cNvSpPr>
          <p:nvPr>
            <p:ph type="dt" sz="half" idx="11"/>
          </p:nvPr>
        </p:nvSpPr>
        <p:spPr/>
        <p:txBody>
          <a:bodyPr/>
          <a:lstStyle>
            <a:lvl1pPr>
              <a:defRPr/>
            </a:lvl1pPr>
          </a:lstStyle>
          <a:p>
            <a:fld id="{9C21D98B-591C-054A-A02F-22F4BCB9D898}" type="datetime4">
              <a:rPr lang="en-US"/>
              <a:pPr/>
              <a:t>April 8, 2016</a:t>
            </a:fld>
            <a:endParaRPr lang="en-US"/>
          </a:p>
        </p:txBody>
      </p:sp>
      <p:sp>
        <p:nvSpPr>
          <p:cNvPr id="9" name="Slide Number Placeholder 6"/>
          <p:cNvSpPr>
            <a:spLocks noGrp="1"/>
          </p:cNvSpPr>
          <p:nvPr>
            <p:ph type="sldNum" sz="quarter" idx="12"/>
          </p:nvPr>
        </p:nvSpPr>
        <p:spPr/>
        <p:txBody>
          <a:bodyPr/>
          <a:lstStyle>
            <a:lvl1pPr>
              <a:defRPr/>
            </a:lvl1pPr>
          </a:lstStyle>
          <a:p>
            <a:fld id="{E6F36DCF-8ACA-AD42-A456-4CB9C87C26DE}"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1432171292"/>
      </p:ext>
    </p:extLst>
  </p:cSld>
  <p:clrMapOvr>
    <a:masterClrMapping/>
  </p:clrMapOvr>
  <p:transition xmlns:p14="http://schemas.microsoft.com/office/powerpoint/2010/mai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 column no bullets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54864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7" name="Date Placeholder 6"/>
          <p:cNvSpPr>
            <a:spLocks noGrp="1"/>
          </p:cNvSpPr>
          <p:nvPr>
            <p:ph type="dt" sz="half" idx="12"/>
          </p:nvPr>
        </p:nvSpPr>
        <p:spPr/>
        <p:txBody>
          <a:bodyPr/>
          <a:lstStyle>
            <a:lvl1pPr>
              <a:defRPr/>
            </a:lvl1pPr>
          </a:lstStyle>
          <a:p>
            <a:fld id="{13529FD2-1231-2D4B-A32B-B19CA0171423}" type="datetime4">
              <a:rPr lang="en-US"/>
              <a:pPr/>
              <a:t>April 8, 2016</a:t>
            </a:fld>
            <a:endParaRPr lang="en-US"/>
          </a:p>
        </p:txBody>
      </p:sp>
      <p:sp>
        <p:nvSpPr>
          <p:cNvPr id="11" name="Slide Number Placeholder 11"/>
          <p:cNvSpPr>
            <a:spLocks noGrp="1"/>
          </p:cNvSpPr>
          <p:nvPr>
            <p:ph type="sldNum" sz="quarter" idx="13"/>
          </p:nvPr>
        </p:nvSpPr>
        <p:spPr/>
        <p:txBody>
          <a:bodyPr/>
          <a:lstStyle>
            <a:lvl1pPr>
              <a:defRPr/>
            </a:lvl1pPr>
          </a:lstStyle>
          <a:p>
            <a:fld id="{7799FD43-3755-E445-BA47-18C966611F22}"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288097249"/>
      </p:ext>
    </p:extLst>
  </p:cSld>
  <p:clrMapOvr>
    <a:masterClrMapping/>
  </p:clrMapOvr>
  <p:transition xmlns:p14="http://schemas.microsoft.com/office/powerpoint/2010/mai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 column w/number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54864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a:p>
        </p:txBody>
      </p:sp>
      <p:sp>
        <p:nvSpPr>
          <p:cNvPr id="7" name="Date Placeholder 6"/>
          <p:cNvSpPr>
            <a:spLocks noGrp="1"/>
          </p:cNvSpPr>
          <p:nvPr>
            <p:ph type="dt" sz="half" idx="12"/>
          </p:nvPr>
        </p:nvSpPr>
        <p:spPr/>
        <p:txBody>
          <a:bodyPr/>
          <a:lstStyle>
            <a:lvl1pPr>
              <a:defRPr/>
            </a:lvl1pPr>
          </a:lstStyle>
          <a:p>
            <a:fld id="{1F626784-3A32-4047-96FC-979A39E38778}" type="datetime4">
              <a:rPr lang="en-US"/>
              <a:pPr/>
              <a:t>April 8, 2016</a:t>
            </a:fld>
            <a:endParaRPr lang="en-US"/>
          </a:p>
        </p:txBody>
      </p:sp>
      <p:sp>
        <p:nvSpPr>
          <p:cNvPr id="11" name="Slide Number Placeholder 11"/>
          <p:cNvSpPr>
            <a:spLocks noGrp="1"/>
          </p:cNvSpPr>
          <p:nvPr>
            <p:ph type="sldNum" sz="quarter" idx="13"/>
          </p:nvPr>
        </p:nvSpPr>
        <p:spPr/>
        <p:txBody>
          <a:bodyPr/>
          <a:lstStyle>
            <a:lvl1pPr>
              <a:defRPr/>
            </a:lvl1pPr>
          </a:lstStyle>
          <a:p>
            <a:fld id="{ACD38F3D-0FDC-694E-B94E-788DE8EB593D}"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689949758"/>
      </p:ext>
    </p:extLst>
  </p:cSld>
  <p:clrMapOvr>
    <a:masterClrMapping/>
  </p:clrMapOvr>
  <p:transition xmlns:p14="http://schemas.microsoft.com/office/powerpoint/2010/mai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column w/bullets">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Content Placeholder 2"/>
          <p:cNvSpPr>
            <a:spLocks noGrp="1"/>
          </p:cNvSpPr>
          <p:nvPr>
            <p:ph idx="10"/>
          </p:nvPr>
        </p:nvSpPr>
        <p:spPr>
          <a:xfrm>
            <a:off x="4690872"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8" name="Date Placeholder 6"/>
          <p:cNvSpPr>
            <a:spLocks noGrp="1"/>
          </p:cNvSpPr>
          <p:nvPr>
            <p:ph type="dt" sz="half" idx="11"/>
          </p:nvPr>
        </p:nvSpPr>
        <p:spPr/>
        <p:txBody>
          <a:bodyPr/>
          <a:lstStyle>
            <a:lvl1pPr>
              <a:defRPr/>
            </a:lvl1pPr>
          </a:lstStyle>
          <a:p>
            <a:fld id="{01104091-3F84-A44D-9838-766FADB490C3}" type="datetime4">
              <a:rPr lang="en-US"/>
              <a:pPr/>
              <a:t>April 8, 2016</a:t>
            </a:fld>
            <a:endParaRPr lang="en-US"/>
          </a:p>
        </p:txBody>
      </p:sp>
      <p:sp>
        <p:nvSpPr>
          <p:cNvPr id="9" name="Slide Number Placeholder 7"/>
          <p:cNvSpPr>
            <a:spLocks noGrp="1"/>
          </p:cNvSpPr>
          <p:nvPr>
            <p:ph type="sldNum" sz="quarter" idx="12"/>
          </p:nvPr>
        </p:nvSpPr>
        <p:spPr/>
        <p:txBody>
          <a:bodyPr/>
          <a:lstStyle>
            <a:lvl1pPr>
              <a:defRPr/>
            </a:lvl1pPr>
          </a:lstStyle>
          <a:p>
            <a:fld id="{61652C98-33E1-834E-9F02-B7A42DD628EE}" type="slidenum">
              <a:rPr lang="en-US"/>
              <a:pPr/>
              <a:t>‹#›</a:t>
            </a:fld>
            <a:endParaRPr lang="en-US"/>
          </a:p>
        </p:txBody>
      </p:sp>
      <p:sp>
        <p:nvSpPr>
          <p:cNvPr id="11" name="Footer Placeholder 8"/>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338416003"/>
      </p:ext>
    </p:extLst>
  </p:cSld>
  <p:clrMapOvr>
    <a:masterClrMapping/>
  </p:clrMapOvr>
  <p:transition xmlns:p14="http://schemas.microsoft.com/office/powerpoint/2010/mai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2"/>
          <p:cNvSpPr>
            <a:spLocks noGrp="1"/>
          </p:cNvSpPr>
          <p:nvPr>
            <p:ph idx="10"/>
          </p:nvPr>
        </p:nvSpPr>
        <p:spPr>
          <a:xfrm>
            <a:off x="4690872"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Date Placeholder 5"/>
          <p:cNvSpPr>
            <a:spLocks noGrp="1"/>
          </p:cNvSpPr>
          <p:nvPr>
            <p:ph type="dt" sz="half" idx="11"/>
          </p:nvPr>
        </p:nvSpPr>
        <p:spPr/>
        <p:txBody>
          <a:bodyPr/>
          <a:lstStyle>
            <a:lvl1pPr>
              <a:defRPr/>
            </a:lvl1pPr>
          </a:lstStyle>
          <a:p>
            <a:fld id="{FC210688-DD9D-8942-B970-034119661F0D}" type="datetime4">
              <a:rPr lang="en-US"/>
              <a:pPr/>
              <a:t>April 8, 2016</a:t>
            </a:fld>
            <a:endParaRPr lang="en-US"/>
          </a:p>
        </p:txBody>
      </p:sp>
      <p:sp>
        <p:nvSpPr>
          <p:cNvPr id="7" name="Slide Number Placeholder 6"/>
          <p:cNvSpPr>
            <a:spLocks noGrp="1"/>
          </p:cNvSpPr>
          <p:nvPr>
            <p:ph type="sldNum" sz="quarter" idx="12"/>
          </p:nvPr>
        </p:nvSpPr>
        <p:spPr/>
        <p:txBody>
          <a:bodyPr/>
          <a:lstStyle>
            <a:lvl1pPr>
              <a:defRPr/>
            </a:lvl1pPr>
          </a:lstStyle>
          <a:p>
            <a:fld id="{3B591543-7C43-8D47-9C39-273837202480}" type="slidenum">
              <a:rPr lang="en-US"/>
              <a:pPr/>
              <a:t>‹#›</a:t>
            </a:fld>
            <a:endParaRPr lang="en-US"/>
          </a:p>
        </p:txBody>
      </p:sp>
      <p:sp>
        <p:nvSpPr>
          <p:cNvPr id="9" name="Footer Placeholder 9"/>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3561895"/>
      </p:ext>
    </p:extLst>
  </p:cSld>
  <p:clrMapOvr>
    <a:masterClrMapping/>
  </p:clrMapOvr>
  <p:transition xmlns:p14="http://schemas.microsoft.com/office/powerpoint/2010/mai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 w/number">
    <p:spTree>
      <p:nvGrpSpPr>
        <p:cNvPr id="1" name=""/>
        <p:cNvGrpSpPr/>
        <p:nvPr/>
      </p:nvGrpSpPr>
      <p:grpSpPr>
        <a:xfrm>
          <a:off x="0" y="0"/>
          <a:ext cx="0" cy="0"/>
          <a:chOff x="0" y="0"/>
          <a:chExt cx="0" cy="0"/>
        </a:xfrm>
      </p:grpSpPr>
      <p:pic>
        <p:nvPicPr>
          <p:cNvPr id="8"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2"/>
          <p:cNvSpPr>
            <a:spLocks noGrp="1"/>
          </p:cNvSpPr>
          <p:nvPr>
            <p:ph idx="10"/>
          </p:nvPr>
        </p:nvSpPr>
        <p:spPr>
          <a:xfrm>
            <a:off x="4690872"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8"/>
          <p:cNvSpPr>
            <a:spLocks noGrp="1"/>
          </p:cNvSpPr>
          <p:nvPr>
            <p:ph type="dt" sz="half" idx="11"/>
          </p:nvPr>
        </p:nvSpPr>
        <p:spPr/>
        <p:txBody>
          <a:bodyPr/>
          <a:lstStyle>
            <a:lvl1pPr>
              <a:defRPr/>
            </a:lvl1pPr>
          </a:lstStyle>
          <a:p>
            <a:fld id="{E0D71A82-DC5A-ED41-B6E1-323FB01CA400}" type="datetime4">
              <a:rPr lang="en-US"/>
              <a:pPr/>
              <a:t>April 8, 2016</a:t>
            </a:fld>
            <a:endParaRPr lang="en-US"/>
          </a:p>
        </p:txBody>
      </p:sp>
      <p:sp>
        <p:nvSpPr>
          <p:cNvPr id="10" name="Slide Number Placeholder 9"/>
          <p:cNvSpPr>
            <a:spLocks noGrp="1"/>
          </p:cNvSpPr>
          <p:nvPr>
            <p:ph type="sldNum" sz="quarter" idx="12"/>
          </p:nvPr>
        </p:nvSpPr>
        <p:spPr/>
        <p:txBody>
          <a:bodyPr/>
          <a:lstStyle>
            <a:lvl1pPr>
              <a:defRPr/>
            </a:lvl1pPr>
          </a:lstStyle>
          <a:p>
            <a:fld id="{117ECEA4-E63D-2344-812C-A9400073A831}"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4148462816"/>
      </p:ext>
    </p:extLst>
  </p:cSld>
  <p:clrMapOvr>
    <a:masterClrMapping/>
  </p:clrMapOvr>
  <p:transition xmlns:p14="http://schemas.microsoft.com/office/powerpoint/2010/mai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2"/>
          <p:cNvSpPr>
            <a:spLocks noGrp="1"/>
          </p:cNvSpPr>
          <p:nvPr>
            <p:ph type="dt" sz="half" idx="10"/>
          </p:nvPr>
        </p:nvSpPr>
        <p:spPr/>
        <p:txBody>
          <a:bodyPr/>
          <a:lstStyle>
            <a:lvl1pPr>
              <a:defRPr/>
            </a:lvl1pPr>
          </a:lstStyle>
          <a:p>
            <a:fld id="{5F0D0691-42F7-A149-9BFF-B6442A4539B0}" type="datetime4">
              <a:rPr lang="en-US"/>
              <a:pPr/>
              <a:t>April 8, 2016</a:t>
            </a:fld>
            <a:endParaRPr lang="en-US"/>
          </a:p>
        </p:txBody>
      </p:sp>
      <p:sp>
        <p:nvSpPr>
          <p:cNvPr id="4" name="Slide Number Placeholder 4"/>
          <p:cNvSpPr>
            <a:spLocks noGrp="1"/>
          </p:cNvSpPr>
          <p:nvPr>
            <p:ph type="sldNum" sz="quarter" idx="11"/>
          </p:nvPr>
        </p:nvSpPr>
        <p:spPr/>
        <p:txBody>
          <a:bodyPr/>
          <a:lstStyle>
            <a:lvl1pPr>
              <a:defRPr/>
            </a:lvl1pPr>
          </a:lstStyle>
          <a:p>
            <a:fld id="{156D49EB-163B-A94E-BA3F-CD25AE7BD921}" type="slidenum">
              <a:rPr lang="en-US"/>
              <a:pPr/>
              <a:t>‹#›</a:t>
            </a:fld>
            <a:endParaRPr lang="en-US"/>
          </a:p>
        </p:txBody>
      </p:sp>
      <p:sp>
        <p:nvSpPr>
          <p:cNvPr id="5" name="Footer Placeholder 5"/>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50229246"/>
      </p:ext>
    </p:extLst>
  </p:cSld>
  <p:clrMapOvr>
    <a:masterClrMapping/>
  </p:clrMapOvr>
  <p:transition xmlns:p14="http://schemas.microsoft.com/office/powerpoint/2010/mai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ull width w/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defRPr/>
            </a:lvl4pPr>
            <a:lvl5pPr marL="114300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6"/>
          <p:cNvSpPr>
            <a:spLocks noGrp="1"/>
          </p:cNvSpPr>
          <p:nvPr>
            <p:ph type="dt" sz="half" idx="10"/>
          </p:nvPr>
        </p:nvSpPr>
        <p:spPr/>
        <p:txBody>
          <a:bodyPr/>
          <a:lstStyle>
            <a:lvl1pPr>
              <a:defRPr/>
            </a:lvl1pPr>
          </a:lstStyle>
          <a:p>
            <a:fld id="{4EF7A2F6-2A6C-7443-B6D2-A6E7A2F1CC83}" type="datetime4">
              <a:rPr lang="en-US"/>
              <a:pPr/>
              <a:t>April 8, 2016</a:t>
            </a:fld>
            <a:endParaRPr lang="en-US"/>
          </a:p>
        </p:txBody>
      </p:sp>
      <p:sp>
        <p:nvSpPr>
          <p:cNvPr id="7" name="Slide Number Placeholder 7"/>
          <p:cNvSpPr>
            <a:spLocks noGrp="1"/>
          </p:cNvSpPr>
          <p:nvPr>
            <p:ph type="sldNum" sz="quarter" idx="11"/>
          </p:nvPr>
        </p:nvSpPr>
        <p:spPr/>
        <p:txBody>
          <a:bodyPr/>
          <a:lstStyle>
            <a:lvl1pPr>
              <a:defRPr/>
            </a:lvl1pPr>
          </a:lstStyle>
          <a:p>
            <a:fld id="{006BE885-BB20-8B4D-A1F5-943E7738A959}" type="slidenum">
              <a:rPr lang="en-US"/>
              <a:pPr/>
              <a:t>‹#›</a:t>
            </a:fld>
            <a:endParaRPr lang="en-US"/>
          </a:p>
        </p:txBody>
      </p:sp>
      <p:sp>
        <p:nvSpPr>
          <p:cNvPr id="8" name="Footer Placeholder 8"/>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462391620"/>
      </p:ext>
    </p:extLst>
  </p:cSld>
  <p:clrMapOvr>
    <a:masterClrMapping/>
  </p:clrMapOvr>
  <p:transition xmlns:p14="http://schemas.microsoft.com/office/powerpoint/2010/mai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w/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1148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9"/>
          <p:cNvSpPr>
            <a:spLocks noGrp="1"/>
          </p:cNvSpPr>
          <p:nvPr>
            <p:ph type="dt" sz="half" idx="11"/>
          </p:nvPr>
        </p:nvSpPr>
        <p:spPr/>
        <p:txBody>
          <a:bodyPr/>
          <a:lstStyle>
            <a:lvl1pPr>
              <a:defRPr/>
            </a:lvl1pPr>
          </a:lstStyle>
          <a:p>
            <a:fld id="{44F38337-B87E-FC4A-996C-115DA9110F16}" type="datetime4">
              <a:rPr lang="en-US"/>
              <a:pPr/>
              <a:t>April 8, 2016</a:t>
            </a:fld>
            <a:endParaRPr lang="en-US"/>
          </a:p>
        </p:txBody>
      </p:sp>
      <p:sp>
        <p:nvSpPr>
          <p:cNvPr id="10" name="Slide Number Placeholder 10"/>
          <p:cNvSpPr>
            <a:spLocks noGrp="1"/>
          </p:cNvSpPr>
          <p:nvPr>
            <p:ph type="sldNum" sz="quarter" idx="12"/>
          </p:nvPr>
        </p:nvSpPr>
        <p:spPr/>
        <p:txBody>
          <a:bodyPr/>
          <a:lstStyle>
            <a:lvl1pPr>
              <a:defRPr/>
            </a:lvl1pPr>
          </a:lstStyle>
          <a:p>
            <a:fld id="{E354B13C-BF75-C744-9F3F-CAC0E9C8C565}" type="slidenum">
              <a:rPr lang="en-US"/>
              <a:pPr/>
              <a:t>‹#›</a:t>
            </a:fld>
            <a:endParaRPr lang="en-US"/>
          </a:p>
        </p:txBody>
      </p:sp>
      <p:sp>
        <p:nvSpPr>
          <p:cNvPr id="11" name="Footer Placeholder 11"/>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850263059"/>
      </p:ext>
    </p:extLst>
  </p:cSld>
  <p:clrMapOvr>
    <a:masterClrMapping/>
  </p:clrMapOvr>
  <p:transition xmlns:p14="http://schemas.microsoft.com/office/powerpoint/2010/mai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 column w/bullets and thumbnail">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Content Placeholder 2"/>
          <p:cNvSpPr>
            <a:spLocks noGrp="1"/>
          </p:cNvSpPr>
          <p:nvPr>
            <p:ph idx="1"/>
          </p:nvPr>
        </p:nvSpPr>
        <p:spPr>
          <a:xfrm>
            <a:off x="457200" y="1371600"/>
            <a:ext cx="54864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dirty="0"/>
          </a:p>
        </p:txBody>
      </p:sp>
      <p:sp>
        <p:nvSpPr>
          <p:cNvPr id="11"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8" name="Date Placeholder 7"/>
          <p:cNvSpPr>
            <a:spLocks noGrp="1"/>
          </p:cNvSpPr>
          <p:nvPr>
            <p:ph type="dt" sz="half" idx="12"/>
          </p:nvPr>
        </p:nvSpPr>
        <p:spPr/>
        <p:txBody>
          <a:bodyPr/>
          <a:lstStyle>
            <a:lvl1pPr>
              <a:defRPr/>
            </a:lvl1pPr>
          </a:lstStyle>
          <a:p>
            <a:fld id="{8A9D3710-A700-104B-AEB3-87DA51A3AAC1}" type="datetime4">
              <a:rPr lang="en-US"/>
              <a:pPr/>
              <a:t>April 8, 2016</a:t>
            </a:fld>
            <a:endParaRPr lang="en-US"/>
          </a:p>
        </p:txBody>
      </p:sp>
      <p:sp>
        <p:nvSpPr>
          <p:cNvPr id="9" name="Slide Number Placeholder 8"/>
          <p:cNvSpPr>
            <a:spLocks noGrp="1"/>
          </p:cNvSpPr>
          <p:nvPr>
            <p:ph type="sldNum" sz="quarter" idx="13"/>
          </p:nvPr>
        </p:nvSpPr>
        <p:spPr/>
        <p:txBody>
          <a:bodyPr/>
          <a:lstStyle>
            <a:lvl1pPr>
              <a:defRPr/>
            </a:lvl1pPr>
          </a:lstStyle>
          <a:p>
            <a:fld id="{528958AC-48E9-2C44-AA94-401294671645}" type="slidenum">
              <a:rPr lang="en-US"/>
              <a:pPr/>
              <a:t>‹#›</a:t>
            </a:fld>
            <a:endParaRPr lang="en-US"/>
          </a:p>
        </p:txBody>
      </p:sp>
      <p:sp>
        <p:nvSpPr>
          <p:cNvPr id="12" name="Footer Placeholder 11"/>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1327406991"/>
      </p:ext>
    </p:extLst>
  </p:cSld>
  <p:clrMapOvr>
    <a:masterClrMapping/>
  </p:clrMapOvr>
  <p:transition xmlns:p14="http://schemas.microsoft.com/office/powerpoint/2010/mai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width picture">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6"/>
          <p:cNvSpPr>
            <a:spLocks noGrp="1"/>
          </p:cNvSpPr>
          <p:nvPr>
            <p:ph type="pic" sz="quarter" idx="10"/>
          </p:nvPr>
        </p:nvSpPr>
        <p:spPr>
          <a:xfrm>
            <a:off x="457200" y="1371599"/>
            <a:ext cx="8229600" cy="4343400"/>
          </a:xfrm>
        </p:spPr>
        <p:txBody>
          <a:bodyPr>
            <a:normAutofit/>
          </a:bodyPr>
          <a:lstStyle>
            <a:lvl1pPr>
              <a:buNone/>
              <a:defRPr/>
            </a:lvl1pPr>
          </a:lstStyle>
          <a:p>
            <a:pPr lvl="0"/>
            <a:r>
              <a:rPr lang="en-US" noProof="0" smtClean="0"/>
              <a:t>Drag picture to placeholder or click icon to add</a:t>
            </a:r>
            <a:endParaRPr lang="en-US" noProof="0" dirty="0"/>
          </a:p>
        </p:txBody>
      </p:sp>
      <p:sp>
        <p:nvSpPr>
          <p:cNvPr id="5" name="Date Placeholder 4"/>
          <p:cNvSpPr>
            <a:spLocks noGrp="1"/>
          </p:cNvSpPr>
          <p:nvPr>
            <p:ph type="dt" sz="half" idx="11"/>
          </p:nvPr>
        </p:nvSpPr>
        <p:spPr/>
        <p:txBody>
          <a:bodyPr/>
          <a:lstStyle>
            <a:lvl1pPr>
              <a:defRPr/>
            </a:lvl1pPr>
          </a:lstStyle>
          <a:p>
            <a:fld id="{7D426B75-E6AD-D048-8B1E-391FEFA31E50}" type="datetime4">
              <a:rPr lang="en-US"/>
              <a:pPr/>
              <a:t>April 8, 2016</a:t>
            </a:fld>
            <a:endParaRPr lang="en-US"/>
          </a:p>
        </p:txBody>
      </p:sp>
      <p:sp>
        <p:nvSpPr>
          <p:cNvPr id="6" name="Slide Number Placeholder 5"/>
          <p:cNvSpPr>
            <a:spLocks noGrp="1"/>
          </p:cNvSpPr>
          <p:nvPr>
            <p:ph type="sldNum" sz="quarter" idx="12"/>
          </p:nvPr>
        </p:nvSpPr>
        <p:spPr/>
        <p:txBody>
          <a:bodyPr/>
          <a:lstStyle>
            <a:lvl1pPr>
              <a:defRPr/>
            </a:lvl1pPr>
          </a:lstStyle>
          <a:p>
            <a:fld id="{6D0390A6-2FCC-4E4B-9233-EE5C5668D8D3}" type="slidenum">
              <a:rPr lang="en-US"/>
              <a:pPr/>
              <a:t>‹#›</a:t>
            </a:fld>
            <a:endParaRPr lang="en-US"/>
          </a:p>
        </p:txBody>
      </p:sp>
      <p:sp>
        <p:nvSpPr>
          <p:cNvPr id="7"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641786"/>
      </p:ext>
    </p:extLst>
  </p:cSld>
  <p:clrMapOvr>
    <a:masterClrMapping/>
  </p:clrMapOvr>
  <p:transition xmlns:p14="http://schemas.microsoft.com/office/powerpoint/2010/mai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lvl1pPr>
              <a:defRPr/>
            </a:lvl1pPr>
          </a:lstStyle>
          <a:p>
            <a:fld id="{FD76A1FB-AF78-8349-A8E0-6868955F8E4E}" type="datetime4">
              <a:rPr lang="en-US"/>
              <a:pPr/>
              <a:t>April 8, 2016</a:t>
            </a:fld>
            <a:endParaRPr lang="en-US"/>
          </a:p>
        </p:txBody>
      </p:sp>
      <p:sp>
        <p:nvSpPr>
          <p:cNvPr id="5" name="Slide Number Placeholder 5"/>
          <p:cNvSpPr>
            <a:spLocks noGrp="1"/>
          </p:cNvSpPr>
          <p:nvPr>
            <p:ph type="sldNum" sz="quarter" idx="11"/>
          </p:nvPr>
        </p:nvSpPr>
        <p:spPr/>
        <p:txBody>
          <a:bodyPr/>
          <a:lstStyle>
            <a:lvl1pPr>
              <a:defRPr/>
            </a:lvl1pPr>
          </a:lstStyle>
          <a:p>
            <a:fld id="{F32026BD-9D94-C342-99F5-E38699EF6415}" type="slidenum">
              <a:rPr lang="en-US"/>
              <a:pPr/>
              <a:t>‹#›</a:t>
            </a:fld>
            <a:endParaRPr lang="en-US"/>
          </a:p>
        </p:txBody>
      </p:sp>
      <p:sp>
        <p:nvSpPr>
          <p:cNvPr id="6" name="Footer Placeholder 6"/>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953783936"/>
      </p:ext>
    </p:extLst>
  </p:cSld>
  <p:clrMapOvr>
    <a:masterClrMapping/>
  </p:clrMapOvr>
  <p:transition xmlns:p14="http://schemas.microsoft.com/office/powerpoint/2010/mai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Full width no 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371600"/>
            <a:ext cx="8229600" cy="4343400"/>
          </a:xfrm>
        </p:spPr>
        <p:txBody>
          <a:bodyPr/>
          <a:lstStyle>
            <a:lvl1pPr marL="0" indent="4763">
              <a:buNone/>
              <a:defRPr sz="2000"/>
            </a:lvl1pPr>
            <a:lvl2pPr marL="0" indent="0">
              <a:spcBef>
                <a:spcPts val="900"/>
              </a:spcBef>
              <a:buNone/>
              <a:defRPr sz="1600"/>
            </a:lvl2pPr>
            <a:lvl3pPr marL="0" indent="4763">
              <a:buNone/>
              <a:defRPr/>
            </a:lvl3pPr>
            <a:lvl4pPr marL="3175" indent="-3175">
              <a:buNone/>
              <a:defRPr/>
            </a:lvl4pPr>
            <a:lvl5pPr marL="0" indent="1588" defTabSz="919163">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lvl1pPr>
              <a:defRPr/>
            </a:lvl1pPr>
          </a:lstStyle>
          <a:p>
            <a:fld id="{E266D472-3491-E148-85AD-F21BE04AD073}" type="datetime4">
              <a:rPr lang="en-US"/>
              <a:pPr/>
              <a:t>April 8, 2016</a:t>
            </a:fld>
            <a:endParaRPr lang="en-US"/>
          </a:p>
        </p:txBody>
      </p:sp>
      <p:sp>
        <p:nvSpPr>
          <p:cNvPr id="6" name="Slide Number Placeholder 5"/>
          <p:cNvSpPr>
            <a:spLocks noGrp="1"/>
          </p:cNvSpPr>
          <p:nvPr>
            <p:ph type="sldNum" sz="quarter" idx="11"/>
          </p:nvPr>
        </p:nvSpPr>
        <p:spPr/>
        <p:txBody>
          <a:bodyPr/>
          <a:lstStyle>
            <a:lvl1pPr>
              <a:defRPr/>
            </a:lvl1pPr>
          </a:lstStyle>
          <a:p>
            <a:fld id="{8E17FB3F-4117-5C4D-A148-CB635B84502A}" type="slidenum">
              <a:rPr lang="en-US"/>
              <a:pPr/>
              <a:t>‹#›</a:t>
            </a:fld>
            <a:endParaRPr lang="en-US"/>
          </a:p>
        </p:txBody>
      </p:sp>
      <p:sp>
        <p:nvSpPr>
          <p:cNvPr id="7" name="Footer Placeholder 7"/>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153068044"/>
      </p:ext>
    </p:extLst>
  </p:cSld>
  <p:clrMapOvr>
    <a:masterClrMapping/>
  </p:clrMapOvr>
  <p:transition xmlns:p14="http://schemas.microsoft.com/office/powerpoint/2010/mai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Full width w/number">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8"/>
          <p:cNvSpPr>
            <a:spLocks noGrp="1"/>
          </p:cNvSpPr>
          <p:nvPr>
            <p:ph type="dt" sz="half" idx="10"/>
          </p:nvPr>
        </p:nvSpPr>
        <p:spPr/>
        <p:txBody>
          <a:bodyPr/>
          <a:lstStyle>
            <a:lvl1pPr>
              <a:defRPr/>
            </a:lvl1pPr>
          </a:lstStyle>
          <a:p>
            <a:fld id="{FFCA0A4C-9776-F442-9908-C6E0A3FEF287}" type="datetime4">
              <a:rPr lang="en-US"/>
              <a:pPr/>
              <a:t>April 8, 2016</a:t>
            </a:fld>
            <a:endParaRPr lang="en-US"/>
          </a:p>
        </p:txBody>
      </p:sp>
      <p:sp>
        <p:nvSpPr>
          <p:cNvPr id="7" name="Slide Number Placeholder 9"/>
          <p:cNvSpPr>
            <a:spLocks noGrp="1"/>
          </p:cNvSpPr>
          <p:nvPr>
            <p:ph type="sldNum" sz="quarter" idx="11"/>
          </p:nvPr>
        </p:nvSpPr>
        <p:spPr/>
        <p:txBody>
          <a:bodyPr/>
          <a:lstStyle>
            <a:lvl1pPr>
              <a:defRPr/>
            </a:lvl1pPr>
          </a:lstStyle>
          <a:p>
            <a:fld id="{0C6ADE31-6B8D-E44B-9A26-69FCD9A28454}" type="slidenum">
              <a:rPr lang="en-US"/>
              <a:pPr/>
              <a:t>‹#›</a:t>
            </a:fld>
            <a:endParaRPr lang="en-US"/>
          </a:p>
        </p:txBody>
      </p:sp>
      <p:sp>
        <p:nvSpPr>
          <p:cNvPr id="8" name="Footer Placeholder 10"/>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711881131"/>
      </p:ext>
    </p:extLst>
  </p:cSld>
  <p:clrMapOvr>
    <a:masterClrMapping/>
  </p:clrMapOvr>
  <p:transition xmlns:p14="http://schemas.microsoft.com/office/powerpoint/2010/mai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1148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2"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6" name="Date Placeholder 5"/>
          <p:cNvSpPr>
            <a:spLocks noGrp="1"/>
          </p:cNvSpPr>
          <p:nvPr>
            <p:ph type="dt" sz="half" idx="11"/>
          </p:nvPr>
        </p:nvSpPr>
        <p:spPr/>
        <p:txBody>
          <a:bodyPr/>
          <a:lstStyle>
            <a:lvl1pPr>
              <a:defRPr/>
            </a:lvl1pPr>
          </a:lstStyle>
          <a:p>
            <a:fld id="{8B85FF35-4E20-C745-B304-D6A817CE1C76}" type="datetime4">
              <a:rPr lang="en-US"/>
              <a:pPr/>
              <a:t>April 8, 2016</a:t>
            </a:fld>
            <a:endParaRPr lang="en-US"/>
          </a:p>
        </p:txBody>
      </p:sp>
      <p:sp>
        <p:nvSpPr>
          <p:cNvPr id="7" name="Slide Number Placeholder 6"/>
          <p:cNvSpPr>
            <a:spLocks noGrp="1"/>
          </p:cNvSpPr>
          <p:nvPr>
            <p:ph type="sldNum" sz="quarter" idx="12"/>
          </p:nvPr>
        </p:nvSpPr>
        <p:spPr/>
        <p:txBody>
          <a:bodyPr/>
          <a:lstStyle>
            <a:lvl1pPr>
              <a:defRPr/>
            </a:lvl1pPr>
          </a:lstStyle>
          <a:p>
            <a:fld id="{403B7A30-4E13-EC41-B708-E55CE7C1EAB7}" type="slidenum">
              <a:rPr lang="en-US"/>
              <a:pPr/>
              <a:t>‹#›</a:t>
            </a:fld>
            <a:endParaRPr lang="en-US"/>
          </a:p>
        </p:txBody>
      </p:sp>
      <p:sp>
        <p:nvSpPr>
          <p:cNvPr id="8"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627810976"/>
      </p:ext>
    </p:extLst>
  </p:cSld>
  <p:clrMapOvr>
    <a:masterClrMapping/>
  </p:clrMapOvr>
  <p:transition xmlns:p14="http://schemas.microsoft.com/office/powerpoint/2010/main">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03238"/>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a:p>
        </p:txBody>
      </p:sp>
      <p:sp>
        <p:nvSpPr>
          <p:cNvPr id="1027" name="Rectangle 3"/>
          <p:cNvSpPr>
            <a:spLocks noGrp="1" noChangeArrowheads="1"/>
          </p:cNvSpPr>
          <p:nvPr>
            <p:ph type="body" idx="1"/>
          </p:nvPr>
        </p:nvSpPr>
        <p:spPr bwMode="auto">
          <a:xfrm>
            <a:off x="457200" y="1371600"/>
            <a:ext cx="82296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a:t>
            </a:r>
          </a:p>
          <a:p>
            <a:pPr lvl="1"/>
            <a:r>
              <a:rPr lang="en-US"/>
              <a:t>Second level</a:t>
            </a:r>
          </a:p>
          <a:p>
            <a:pPr lvl="2"/>
            <a:r>
              <a:rPr lang="en-US"/>
              <a:t>Third level</a:t>
            </a:r>
          </a:p>
          <a:p>
            <a:pPr lvl="3"/>
            <a:r>
              <a:rPr lang="en-US"/>
              <a:t>Fourth level</a:t>
            </a:r>
          </a:p>
          <a:p>
            <a:pPr lvl="4"/>
            <a:r>
              <a:rPr lang="en-US"/>
              <a:t>Fifth level</a:t>
            </a:r>
          </a:p>
        </p:txBody>
      </p:sp>
      <p:sp>
        <p:nvSpPr>
          <p:cNvPr id="11" name="Footer Placeholder 10"/>
          <p:cNvSpPr>
            <a:spLocks noGrp="1"/>
          </p:cNvSpPr>
          <p:nvPr>
            <p:ph type="ftr" sz="quarter" idx="3"/>
          </p:nvPr>
        </p:nvSpPr>
        <p:spPr>
          <a:xfrm>
            <a:off x="457200" y="6354763"/>
            <a:ext cx="2895600" cy="182562"/>
          </a:xfrm>
          <a:prstGeom prst="rect">
            <a:avLst/>
          </a:prstGeom>
        </p:spPr>
        <p:txBody>
          <a:bodyPr vert="horz" lIns="91440" tIns="0" rIns="91440" bIns="0" rtlCol="0" anchor="ctr"/>
          <a:lstStyle>
            <a:lvl1pPr algn="l" eaLnBrk="1" fontAlgn="auto" hangingPunct="1">
              <a:spcBef>
                <a:spcPts val="0"/>
              </a:spcBef>
              <a:spcAft>
                <a:spcPts val="0"/>
              </a:spcAft>
              <a:defRPr sz="900" b="0" i="0">
                <a:solidFill>
                  <a:srgbClr val="717171"/>
                </a:solidFill>
                <a:latin typeface="Verdana"/>
                <a:ea typeface="+mn-ea"/>
                <a:cs typeface="Calibri"/>
              </a:defRPr>
            </a:lvl1pPr>
          </a:lstStyle>
          <a:p>
            <a:pPr>
              <a:defRPr/>
            </a:pPr>
            <a:endParaRPr lang="en-US"/>
          </a:p>
        </p:txBody>
      </p:sp>
      <p:sp>
        <p:nvSpPr>
          <p:cNvPr id="12" name="Date Placeholder 11"/>
          <p:cNvSpPr>
            <a:spLocks noGrp="1"/>
          </p:cNvSpPr>
          <p:nvPr>
            <p:ph type="dt" sz="half" idx="2"/>
          </p:nvPr>
        </p:nvSpPr>
        <p:spPr>
          <a:xfrm>
            <a:off x="457200" y="6172200"/>
            <a:ext cx="1828800" cy="182563"/>
          </a:xfrm>
          <a:prstGeom prst="rect">
            <a:avLst/>
          </a:prstGeom>
        </p:spPr>
        <p:txBody>
          <a:bodyPr vert="horz" wrap="square" lIns="91440" tIns="0" rIns="91440" bIns="0" numCol="1" anchor="ctr" anchorCtr="0" compatLnSpc="1">
            <a:prstTxWarp prst="textNoShape">
              <a:avLst/>
            </a:prstTxWarp>
          </a:bodyPr>
          <a:lstStyle>
            <a:lvl1pPr eaLnBrk="1" hangingPunct="1">
              <a:defRPr sz="900">
                <a:solidFill>
                  <a:srgbClr val="717171"/>
                </a:solidFill>
                <a:latin typeface="Verdana" charset="0"/>
              </a:defRPr>
            </a:lvl1pPr>
          </a:lstStyle>
          <a:p>
            <a:fld id="{4DD68A59-9F5F-1048-A04B-69CE37BB5F84}" type="datetime4">
              <a:rPr lang="en-US"/>
              <a:pPr/>
              <a:t>April 8, 2016</a:t>
            </a:fld>
            <a:endParaRPr lang="en-US"/>
          </a:p>
        </p:txBody>
      </p:sp>
      <p:sp>
        <p:nvSpPr>
          <p:cNvPr id="13" name="Slide Number Placeholder 12"/>
          <p:cNvSpPr>
            <a:spLocks noGrp="1"/>
          </p:cNvSpPr>
          <p:nvPr>
            <p:ph type="sldNum" sz="quarter" idx="4"/>
          </p:nvPr>
        </p:nvSpPr>
        <p:spPr>
          <a:xfrm>
            <a:off x="457200" y="5991225"/>
            <a:ext cx="365125" cy="182563"/>
          </a:xfrm>
          <a:prstGeom prst="rect">
            <a:avLst/>
          </a:prstGeom>
        </p:spPr>
        <p:txBody>
          <a:bodyPr vert="horz" wrap="square" lIns="91440" tIns="0" rIns="0" bIns="0" numCol="1" anchor="t" anchorCtr="0" compatLnSpc="1">
            <a:prstTxWarp prst="textNoShape">
              <a:avLst/>
            </a:prstTxWarp>
          </a:bodyPr>
          <a:lstStyle>
            <a:lvl1pPr eaLnBrk="1" hangingPunct="1">
              <a:defRPr sz="900">
                <a:solidFill>
                  <a:srgbClr val="717171"/>
                </a:solidFill>
                <a:latin typeface="Verdana" charset="0"/>
              </a:defRPr>
            </a:lvl1pPr>
          </a:lstStyle>
          <a:p>
            <a:fld id="{B9047432-DB5B-324B-BF8F-68EE354E0ED1}" type="slidenum">
              <a:rPr lang="en-US"/>
              <a:pPr/>
              <a:t>‹#›</a:t>
            </a:fld>
            <a:endParaRPr lang="en-US"/>
          </a:p>
        </p:txBody>
      </p:sp>
    </p:spTree>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Lst>
  <p:timing>
    <p:tnLst>
      <p:par>
        <p:cTn xmlns:p14="http://schemas.microsoft.com/office/powerpoint/2010/main" id="1" dur="indefinite" restart="never" nodeType="tmRoot"/>
      </p:par>
    </p:tnLst>
  </p:timing>
  <p:hf hdr="0" ftr="0"/>
  <p:txStyles>
    <p:title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p:titleStyle>
    <p:bodyStyle>
      <a:lvl1pPr marL="233363" indent="-233363" algn="l" rtl="0" eaLnBrk="1" fontAlgn="base" hangingPunct="1">
        <a:spcBef>
          <a:spcPct val="20000"/>
        </a:spcBef>
        <a:spcAft>
          <a:spcPct val="0"/>
        </a:spcAft>
        <a:defRPr lang="en-US" sz="2000" kern="1200" dirty="0">
          <a:solidFill>
            <a:srgbClr val="595959"/>
          </a:solidFill>
          <a:latin typeface="Verdana"/>
          <a:ea typeface="MS PGothic" panose="020B0600070205080204" pitchFamily="34" charset="-128"/>
          <a:cs typeface="Calibri"/>
        </a:defRPr>
      </a:lvl1pPr>
      <a:lvl2pPr marL="460375" indent="-285750" algn="l" rtl="0" eaLnBrk="1" fontAlgn="base" hangingPunct="1">
        <a:spcBef>
          <a:spcPct val="20000"/>
        </a:spcBef>
        <a:spcAft>
          <a:spcPct val="0"/>
        </a:spcAft>
        <a:buFont typeface="Arial" charset="0"/>
        <a:buChar char="•"/>
        <a:defRPr lang="en-US" sz="1600" kern="1200" dirty="0">
          <a:solidFill>
            <a:srgbClr val="595959"/>
          </a:solidFill>
          <a:latin typeface="Verdana"/>
          <a:ea typeface="MS PGothic" panose="020B0600070205080204" pitchFamily="34" charset="-128"/>
          <a:cs typeface="Verdana"/>
        </a:defRPr>
      </a:lvl2pPr>
      <a:lvl3pPr marL="687388" indent="-228600" algn="l" rtl="0" eaLnBrk="1" fontAlgn="base" hangingPunct="1">
        <a:spcBef>
          <a:spcPct val="20000"/>
        </a:spcBef>
        <a:spcAft>
          <a:spcPct val="0"/>
        </a:spcAft>
        <a:buChar char="•"/>
        <a:defRPr lang="en-US" sz="1600" kern="1200" dirty="0">
          <a:solidFill>
            <a:srgbClr val="595959"/>
          </a:solidFill>
          <a:latin typeface="Verdana"/>
          <a:ea typeface="Verdana" charset="0"/>
          <a:cs typeface="Verdana"/>
        </a:defRPr>
      </a:lvl3pPr>
      <a:lvl4pPr marL="922338" indent="-228600" algn="l" rtl="0" eaLnBrk="1" fontAlgn="base" hangingPunct="1">
        <a:spcBef>
          <a:spcPct val="20000"/>
        </a:spcBef>
        <a:spcAft>
          <a:spcPct val="0"/>
        </a:spcAft>
        <a:buFont typeface="Arial" charset="0"/>
        <a:buChar char="•"/>
        <a:defRPr lang="en-US" sz="1600" kern="1200" dirty="0">
          <a:solidFill>
            <a:srgbClr val="595959"/>
          </a:solidFill>
          <a:latin typeface="Verdana"/>
          <a:ea typeface="Verdana" charset="0"/>
          <a:cs typeface="Verdana"/>
        </a:defRPr>
      </a:lvl4pPr>
      <a:lvl5pPr marL="1136650" indent="-228600" algn="l" rtl="0" eaLnBrk="1" fontAlgn="base" hangingPunct="1">
        <a:spcBef>
          <a:spcPct val="20000"/>
        </a:spcBef>
        <a:spcAft>
          <a:spcPct val="0"/>
        </a:spcAft>
        <a:buFont typeface="Arial" charset="0"/>
        <a:defRPr lang="en-US" sz="1600" kern="1200" dirty="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7.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 Id="rId3" Type="http://schemas.openxmlformats.org/officeDocument/2006/relationships/image" Target="../media/image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ctrTitle"/>
          </p:nvPr>
        </p:nvSpPr>
        <p:spPr>
          <a:xfrm>
            <a:off x="302212" y="3538823"/>
            <a:ext cx="7878290" cy="1764192"/>
          </a:xfrm>
        </p:spPr>
        <p:txBody>
          <a:bodyPr/>
          <a:lstStyle/>
          <a:p>
            <a:pPr eaLnBrk="1" hangingPunct="1"/>
            <a:r>
              <a:rPr lang="en-US" dirty="0" smtClean="0">
                <a:latin typeface="Verdana" charset="0"/>
                <a:ea typeface="MS PGothic" charset="0"/>
                <a:cs typeface="Cambria" charset="0"/>
              </a:rPr>
              <a:t>Measuring Effectiveness of Mutant Sets</a:t>
            </a:r>
            <a:endParaRPr dirty="0">
              <a:latin typeface="Verdana" charset="0"/>
              <a:ea typeface="MS PGothic" charset="0"/>
              <a:cs typeface="Cambria" charset="0"/>
            </a:endParaRPr>
          </a:p>
        </p:txBody>
      </p:sp>
      <p:sp>
        <p:nvSpPr>
          <p:cNvPr id="20484" name="Text Placeholder 3"/>
          <p:cNvSpPr>
            <a:spLocks noGrp="1"/>
          </p:cNvSpPr>
          <p:nvPr>
            <p:ph type="body" sz="quarter" idx="10"/>
          </p:nvPr>
        </p:nvSpPr>
        <p:spPr>
          <a:xfrm>
            <a:off x="6812225" y="5175488"/>
            <a:ext cx="2331775" cy="1440682"/>
          </a:xfrm>
        </p:spPr>
        <p:txBody>
          <a:bodyPr/>
          <a:lstStyle/>
          <a:p>
            <a:pPr marL="0" indent="0" algn="l">
              <a:spcAft>
                <a:spcPct val="0"/>
              </a:spcAft>
            </a:pPr>
            <a:r>
              <a:rPr lang="en-US" sz="1400" i="1" dirty="0" smtClean="0">
                <a:latin typeface="Verdana" charset="0"/>
                <a:ea typeface="MS PGothic" charset="0"/>
                <a:cs typeface="Cambria" charset="0"/>
              </a:rPr>
              <a:t>Rahul Gopinath</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Amin </a:t>
            </a:r>
            <a:r>
              <a:rPr lang="en-US" sz="1400" dirty="0" err="1" smtClean="0">
                <a:latin typeface="Verdana" charset="0"/>
                <a:ea typeface="MS PGothic" charset="0"/>
                <a:cs typeface="Cambria" charset="0"/>
              </a:rPr>
              <a:t>Alipour</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err="1">
                <a:latin typeface="Verdana" charset="0"/>
                <a:ea typeface="MS PGothic" charset="0"/>
                <a:cs typeface="Cambria" charset="0"/>
              </a:rPr>
              <a:t>Iftekhar</a:t>
            </a:r>
            <a:r>
              <a:rPr lang="en-US" sz="1400" dirty="0">
                <a:latin typeface="Verdana" charset="0"/>
                <a:ea typeface="MS PGothic" charset="0"/>
                <a:cs typeface="Cambria" charset="0"/>
              </a:rPr>
              <a:t> Ahmed</a:t>
            </a:r>
            <a:br>
              <a:rPr lang="en-US" sz="1400" dirty="0">
                <a:latin typeface="Verdana" charset="0"/>
                <a:ea typeface="MS PGothic" charset="0"/>
                <a:cs typeface="Cambria" charset="0"/>
              </a:rPr>
            </a:br>
            <a:r>
              <a:rPr lang="en-US" sz="1400" dirty="0">
                <a:latin typeface="Verdana" charset="0"/>
                <a:ea typeface="MS PGothic" charset="0"/>
                <a:cs typeface="Cambria" charset="0"/>
              </a:rPr>
              <a:t>Carlos </a:t>
            </a:r>
            <a:r>
              <a:rPr lang="en-US" sz="1400" dirty="0" smtClean="0">
                <a:latin typeface="Verdana" charset="0"/>
                <a:ea typeface="MS PGothic" charset="0"/>
                <a:cs typeface="Cambria" charset="0"/>
              </a:rPr>
              <a:t>Jensen</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Alex </a:t>
            </a:r>
            <a:r>
              <a:rPr lang="en-US" sz="1400" dirty="0" err="1" smtClean="0">
                <a:latin typeface="Verdana" charset="0"/>
                <a:ea typeface="MS PGothic" charset="0"/>
                <a:cs typeface="Cambria" charset="0"/>
              </a:rPr>
              <a:t>Groce</a:t>
            </a:r>
            <a:endParaRPr lang="en-US" sz="1400" dirty="0" smtClean="0">
              <a:latin typeface="Verdana" charset="0"/>
              <a:ea typeface="MS PGothic" charset="0"/>
              <a:cs typeface="Cambria" charset="0"/>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Disjoint mutant sets</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9</a:t>
            </a:fld>
            <a:endParaRPr lang="en-US">
              <a:solidFill>
                <a:srgbClr val="717171"/>
              </a:solidFill>
              <a:latin typeface="Verdana" charset="0"/>
            </a:endParaRPr>
          </a:p>
        </p:txBody>
      </p:sp>
      <p:sp>
        <p:nvSpPr>
          <p:cNvPr id="3" name="TextBox 2"/>
          <p:cNvSpPr txBox="1"/>
          <p:nvPr/>
        </p:nvSpPr>
        <p:spPr>
          <a:xfrm>
            <a:off x="678434" y="1428871"/>
            <a:ext cx="7586472" cy="4801315"/>
          </a:xfrm>
          <a:prstGeom prst="rect">
            <a:avLst/>
          </a:prstGeom>
          <a:noFill/>
        </p:spPr>
        <p:txBody>
          <a:bodyPr wrap="square" rtlCol="0">
            <a:spAutoFit/>
          </a:bodyPr>
          <a:lstStyle/>
          <a:p>
            <a:r>
              <a:rPr lang="en-US" dirty="0" smtClean="0"/>
              <a:t>A </a:t>
            </a:r>
            <a:r>
              <a:rPr lang="en-US" b="1" dirty="0" smtClean="0"/>
              <a:t>minimum test suite </a:t>
            </a:r>
            <a:r>
              <a:rPr lang="en-US" dirty="0" smtClean="0"/>
              <a:t>for a mutant set is the smallest test suite that can kill all mutants in the set.</a:t>
            </a:r>
          </a:p>
          <a:p>
            <a:endParaRPr lang="en-US" dirty="0" smtClean="0"/>
          </a:p>
          <a:p>
            <a:r>
              <a:rPr lang="en-US" dirty="0"/>
              <a:t>A </a:t>
            </a:r>
            <a:r>
              <a:rPr lang="en-US" b="1" dirty="0" smtClean="0"/>
              <a:t>minimal (disjoint) </a:t>
            </a:r>
            <a:r>
              <a:rPr lang="en-US" b="1" dirty="0"/>
              <a:t>mutant set</a:t>
            </a:r>
            <a:r>
              <a:rPr lang="en-US" dirty="0"/>
              <a:t> corresponding to a minimum test suite is the smallest set of mutants that require all test cases in the test suite to kill</a:t>
            </a:r>
            <a:r>
              <a:rPr lang="en-US" dirty="0" smtClean="0"/>
              <a:t>.</a:t>
            </a:r>
          </a:p>
          <a:p>
            <a:endParaRPr lang="en-US" dirty="0" smtClean="0"/>
          </a:p>
          <a:p>
            <a:r>
              <a:rPr lang="en-US" dirty="0" smtClean="0"/>
              <a:t>Assumptions:</a:t>
            </a:r>
          </a:p>
          <a:p>
            <a:pPr marL="285750" indent="-285750">
              <a:buFont typeface="Arial"/>
              <a:buChar char="•"/>
            </a:pPr>
            <a:r>
              <a:rPr lang="en-US" dirty="0" smtClean="0"/>
              <a:t>A test case provides no extra value if it is unable to kill more mutants than the test suite without it.</a:t>
            </a:r>
          </a:p>
          <a:p>
            <a:pPr marL="285750" indent="-285750">
              <a:buFont typeface="Arial"/>
              <a:buChar char="•"/>
            </a:pPr>
            <a:r>
              <a:rPr lang="en-US" dirty="0" smtClean="0"/>
              <a:t>Given a minimal test suite, a mutant that is killed by a strict superset of test cases of another is redundant.</a:t>
            </a:r>
          </a:p>
          <a:p>
            <a:endParaRPr lang="en-US" dirty="0"/>
          </a:p>
          <a:p>
            <a:r>
              <a:rPr lang="en-US" dirty="0"/>
              <a:t>The size of minimum </a:t>
            </a:r>
            <a:r>
              <a:rPr lang="en-US" dirty="0" smtClean="0"/>
              <a:t>disjoint mutant </a:t>
            </a:r>
            <a:r>
              <a:rPr lang="en-US" dirty="0"/>
              <a:t>set is usually taken as the effectiveness measure of a set of mutants. Computing the minimum set is NP-Complete. So we make do with computing an approximation</a:t>
            </a:r>
            <a:r>
              <a:rPr lang="en-US" dirty="0" smtClean="0"/>
              <a:t>.</a:t>
            </a:r>
            <a:endParaRPr lang="en-US" dirty="0"/>
          </a:p>
          <a:p>
            <a:endParaRPr lang="en-US" dirty="0"/>
          </a:p>
        </p:txBody>
      </p:sp>
    </p:spTree>
    <p:extLst>
      <p:ext uri="{BB962C8B-B14F-4D97-AF65-F5344CB8AC3E}">
        <p14:creationId xmlns:p14="http://schemas.microsoft.com/office/powerpoint/2010/main" val="130855818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err="1" smtClean="0"/>
              <a:t>Subsumption</a:t>
            </a:r>
            <a:r>
              <a:rPr lang="en-US" dirty="0" smtClean="0"/>
              <a:t> of mutants</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10</a:t>
            </a:fld>
            <a:endParaRPr lang="en-US">
              <a:solidFill>
                <a:srgbClr val="717171"/>
              </a:solidFill>
              <a:latin typeface="Verdana" charset="0"/>
            </a:endParaRPr>
          </a:p>
        </p:txBody>
      </p:sp>
      <p:sp>
        <p:nvSpPr>
          <p:cNvPr id="4" name="TextBox 3"/>
          <p:cNvSpPr txBox="1"/>
          <p:nvPr/>
        </p:nvSpPr>
        <p:spPr>
          <a:xfrm>
            <a:off x="1047487" y="1711396"/>
            <a:ext cx="6648732" cy="646331"/>
          </a:xfrm>
          <a:prstGeom prst="rect">
            <a:avLst/>
          </a:prstGeom>
          <a:noFill/>
        </p:spPr>
        <p:txBody>
          <a:bodyPr wrap="square" rtlCol="0">
            <a:spAutoFit/>
          </a:bodyPr>
          <a:lstStyle/>
          <a:p>
            <a:r>
              <a:rPr lang="en-US" dirty="0" smtClean="0"/>
              <a:t>A mutant  m1 is said to subsume m2 if m1 is detected by a subset of  test cases compared to m2</a:t>
            </a:r>
            <a:endParaRPr lang="en-US" dirty="0"/>
          </a:p>
        </p:txBody>
      </p:sp>
    </p:spTree>
    <p:extLst>
      <p:ext uri="{BB962C8B-B14F-4D97-AF65-F5344CB8AC3E}">
        <p14:creationId xmlns:p14="http://schemas.microsoft.com/office/powerpoint/2010/main" val="83953748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err="1" smtClean="0"/>
              <a:t>Subsumption</a:t>
            </a:r>
            <a:r>
              <a:rPr lang="en-US" dirty="0" smtClean="0"/>
              <a:t> of mutants</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11</a:t>
            </a:fld>
            <a:endParaRPr lang="en-US">
              <a:solidFill>
                <a:srgbClr val="717171"/>
              </a:solidFill>
              <a:latin typeface="Verdana" charset="0"/>
            </a:endParaRPr>
          </a:p>
        </p:txBody>
      </p:sp>
      <p:sp>
        <p:nvSpPr>
          <p:cNvPr id="4" name="TextBox 3"/>
          <p:cNvSpPr txBox="1"/>
          <p:nvPr/>
        </p:nvSpPr>
        <p:spPr>
          <a:xfrm>
            <a:off x="1047487" y="1711396"/>
            <a:ext cx="6648732" cy="2031325"/>
          </a:xfrm>
          <a:prstGeom prst="rect">
            <a:avLst/>
          </a:prstGeom>
          <a:noFill/>
        </p:spPr>
        <p:txBody>
          <a:bodyPr wrap="square" rtlCol="0">
            <a:spAutoFit/>
          </a:bodyPr>
          <a:lstStyle/>
          <a:p>
            <a:r>
              <a:rPr lang="en-US" dirty="0" smtClean="0"/>
              <a:t>A mutant  M1is said to subsume M2 if M1 is detected by a subset of  test cases compared to M2</a:t>
            </a:r>
          </a:p>
          <a:p>
            <a:endParaRPr lang="en-US" dirty="0"/>
          </a:p>
          <a:p>
            <a:endParaRPr lang="en-US" dirty="0" smtClean="0"/>
          </a:p>
          <a:p>
            <a:r>
              <a:rPr lang="en-US" dirty="0" smtClean="0"/>
              <a:t>E.g.</a:t>
            </a:r>
          </a:p>
          <a:p>
            <a:r>
              <a:rPr lang="en-US" dirty="0"/>
              <a:t> </a:t>
            </a:r>
            <a:r>
              <a:rPr lang="en-US" dirty="0" smtClean="0"/>
              <a:t>           m1       killed by    t1, t2</a:t>
            </a:r>
          </a:p>
          <a:p>
            <a:r>
              <a:rPr lang="en-US" dirty="0"/>
              <a:t> </a:t>
            </a:r>
            <a:r>
              <a:rPr lang="en-US" dirty="0" smtClean="0"/>
              <a:t>           m2       killed by    t1, t2</a:t>
            </a:r>
            <a:r>
              <a:rPr lang="en-US" dirty="0"/>
              <a:t>, t3</a:t>
            </a:r>
            <a:endParaRPr lang="en-US" dirty="0" smtClean="0"/>
          </a:p>
        </p:txBody>
      </p:sp>
      <p:grpSp>
        <p:nvGrpSpPr>
          <p:cNvPr id="12" name="Group 11"/>
          <p:cNvGrpSpPr/>
          <p:nvPr/>
        </p:nvGrpSpPr>
        <p:grpSpPr>
          <a:xfrm>
            <a:off x="4284104" y="3284619"/>
            <a:ext cx="4528570" cy="2061493"/>
            <a:chOff x="4284104" y="3284619"/>
            <a:chExt cx="4528570" cy="2061493"/>
          </a:xfrm>
        </p:grpSpPr>
        <p:sp>
          <p:nvSpPr>
            <p:cNvPr id="2" name="Oval 1"/>
            <p:cNvSpPr/>
            <p:nvPr/>
          </p:nvSpPr>
          <p:spPr bwMode="auto">
            <a:xfrm>
              <a:off x="4284104" y="3886358"/>
              <a:ext cx="3796098" cy="1459754"/>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rgbClr val="2B1026"/>
                  </a:solidFill>
                  <a:effectLst/>
                  <a:latin typeface="Arial" charset="0"/>
                  <a:ea typeface="ＭＳ Ｐゴシック" pitchFamily="-96" charset="-128"/>
                </a:rPr>
                <a:t>m2</a:t>
              </a:r>
            </a:p>
          </p:txBody>
        </p:sp>
        <p:sp>
          <p:nvSpPr>
            <p:cNvPr id="3" name="Oval 2"/>
            <p:cNvSpPr/>
            <p:nvPr/>
          </p:nvSpPr>
          <p:spPr bwMode="auto">
            <a:xfrm>
              <a:off x="5781644" y="4322387"/>
              <a:ext cx="1914576" cy="853103"/>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accent6">
                      <a:lumMod val="50000"/>
                    </a:schemeClr>
                  </a:solidFill>
                  <a:effectLst/>
                  <a:latin typeface="Arial" charset="0"/>
                  <a:ea typeface="ＭＳ Ｐゴシック" pitchFamily="-96" charset="-128"/>
                </a:rPr>
                <a:t>m1</a:t>
              </a:r>
            </a:p>
          </p:txBody>
        </p:sp>
        <p:sp>
          <p:nvSpPr>
            <p:cNvPr id="6" name="TextBox 5"/>
            <p:cNvSpPr txBox="1"/>
            <p:nvPr/>
          </p:nvSpPr>
          <p:spPr>
            <a:xfrm>
              <a:off x="6848048" y="4493009"/>
              <a:ext cx="332994" cy="307777"/>
            </a:xfrm>
            <a:prstGeom prst="rect">
              <a:avLst/>
            </a:prstGeom>
            <a:noFill/>
          </p:spPr>
          <p:txBody>
            <a:bodyPr wrap="none" rtlCol="0">
              <a:spAutoFit/>
            </a:bodyPr>
            <a:lstStyle/>
            <a:p>
              <a:r>
                <a:rPr lang="en-US" sz="1400" dirty="0" smtClean="0"/>
                <a:t>t1</a:t>
              </a:r>
              <a:endParaRPr lang="en-US" sz="1400" dirty="0"/>
            </a:p>
          </p:txBody>
        </p:sp>
        <p:sp>
          <p:nvSpPr>
            <p:cNvPr id="10" name="TextBox 9"/>
            <p:cNvSpPr txBox="1"/>
            <p:nvPr/>
          </p:nvSpPr>
          <p:spPr>
            <a:xfrm>
              <a:off x="6640284" y="4834989"/>
              <a:ext cx="338554" cy="307777"/>
            </a:xfrm>
            <a:prstGeom prst="rect">
              <a:avLst/>
            </a:prstGeom>
            <a:noFill/>
          </p:spPr>
          <p:txBody>
            <a:bodyPr wrap="none" rtlCol="0">
              <a:spAutoFit/>
            </a:bodyPr>
            <a:lstStyle/>
            <a:p>
              <a:r>
                <a:rPr lang="en-US" sz="1400" dirty="0" smtClean="0"/>
                <a:t>t2</a:t>
              </a:r>
              <a:endParaRPr lang="en-US" sz="1400" dirty="0"/>
            </a:p>
          </p:txBody>
        </p:sp>
        <p:sp>
          <p:nvSpPr>
            <p:cNvPr id="11" name="TextBox 10"/>
            <p:cNvSpPr txBox="1"/>
            <p:nvPr/>
          </p:nvSpPr>
          <p:spPr>
            <a:xfrm>
              <a:off x="5919944" y="4056977"/>
              <a:ext cx="351378" cy="307777"/>
            </a:xfrm>
            <a:prstGeom prst="rect">
              <a:avLst/>
            </a:prstGeom>
            <a:noFill/>
          </p:spPr>
          <p:txBody>
            <a:bodyPr wrap="none" rtlCol="0">
              <a:spAutoFit/>
            </a:bodyPr>
            <a:lstStyle/>
            <a:p>
              <a:r>
                <a:rPr lang="en-US" sz="1400" dirty="0" smtClean="0"/>
                <a:t>t3</a:t>
              </a:r>
              <a:endParaRPr lang="en-US" sz="1400" dirty="0"/>
            </a:p>
          </p:txBody>
        </p:sp>
        <p:sp>
          <p:nvSpPr>
            <p:cNvPr id="7" name="TextBox 6"/>
            <p:cNvSpPr txBox="1"/>
            <p:nvPr/>
          </p:nvSpPr>
          <p:spPr>
            <a:xfrm>
              <a:off x="6640284" y="3284619"/>
              <a:ext cx="2172390" cy="369332"/>
            </a:xfrm>
            <a:prstGeom prst="rect">
              <a:avLst/>
            </a:prstGeom>
            <a:noFill/>
          </p:spPr>
          <p:txBody>
            <a:bodyPr wrap="none" rtlCol="0">
              <a:spAutoFit/>
            </a:bodyPr>
            <a:lstStyle/>
            <a:p>
              <a:r>
                <a:rPr lang="en-US" dirty="0" smtClean="0"/>
                <a:t>Detecting test cases</a:t>
              </a:r>
              <a:endParaRPr lang="en-US" dirty="0"/>
            </a:p>
          </p:txBody>
        </p:sp>
        <p:cxnSp>
          <p:nvCxnSpPr>
            <p:cNvPr id="9" name="Straight Arrow Connector 8"/>
            <p:cNvCxnSpPr/>
            <p:nvPr/>
          </p:nvCxnSpPr>
          <p:spPr bwMode="auto">
            <a:xfrm flipH="1">
              <a:off x="7411877" y="3742721"/>
              <a:ext cx="284343" cy="31425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grpSp>
    </p:spTree>
    <p:extLst>
      <p:ext uri="{BB962C8B-B14F-4D97-AF65-F5344CB8AC3E}">
        <p14:creationId xmlns:p14="http://schemas.microsoft.com/office/powerpoint/2010/main" val="96692847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err="1" smtClean="0"/>
              <a:t>Subsumption</a:t>
            </a:r>
            <a:r>
              <a:rPr lang="en-US" dirty="0" smtClean="0"/>
              <a:t> of mutants</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12</a:t>
            </a:fld>
            <a:endParaRPr lang="en-US">
              <a:solidFill>
                <a:srgbClr val="717171"/>
              </a:solidFill>
              <a:latin typeface="Verdana" charset="0"/>
            </a:endParaRPr>
          </a:p>
        </p:txBody>
      </p:sp>
      <p:sp>
        <p:nvSpPr>
          <p:cNvPr id="4" name="TextBox 3"/>
          <p:cNvSpPr txBox="1"/>
          <p:nvPr/>
        </p:nvSpPr>
        <p:spPr>
          <a:xfrm>
            <a:off x="1047487" y="1711396"/>
            <a:ext cx="6648732" cy="2862323"/>
          </a:xfrm>
          <a:prstGeom prst="rect">
            <a:avLst/>
          </a:prstGeom>
          <a:noFill/>
        </p:spPr>
        <p:txBody>
          <a:bodyPr wrap="square" rtlCol="0">
            <a:spAutoFit/>
          </a:bodyPr>
          <a:lstStyle/>
          <a:p>
            <a:r>
              <a:rPr lang="en-US" dirty="0" smtClean="0"/>
              <a:t>A mutant  M1is said to subsume M2 if M1 is detected by a subset of  test cases compared to M2</a:t>
            </a:r>
          </a:p>
          <a:p>
            <a:endParaRPr lang="en-US" dirty="0"/>
          </a:p>
          <a:p>
            <a:endParaRPr lang="en-US" dirty="0" smtClean="0"/>
          </a:p>
          <a:p>
            <a:r>
              <a:rPr lang="en-US" dirty="0" smtClean="0"/>
              <a:t>E.g.</a:t>
            </a:r>
          </a:p>
          <a:p>
            <a:r>
              <a:rPr lang="en-US" dirty="0"/>
              <a:t> </a:t>
            </a:r>
            <a:r>
              <a:rPr lang="en-US" dirty="0" smtClean="0"/>
              <a:t>           m1       killed by    t1, t2, t3</a:t>
            </a:r>
          </a:p>
          <a:p>
            <a:r>
              <a:rPr lang="en-US" dirty="0"/>
              <a:t> </a:t>
            </a:r>
            <a:r>
              <a:rPr lang="en-US" dirty="0" smtClean="0"/>
              <a:t>           m2       killed by    t1, t2</a:t>
            </a:r>
          </a:p>
          <a:p>
            <a:r>
              <a:rPr lang="en-US" dirty="0"/>
              <a:t> </a:t>
            </a:r>
            <a:r>
              <a:rPr lang="en-US" dirty="0" smtClean="0"/>
              <a:t>           m3       killed by    t1,            t4</a:t>
            </a:r>
          </a:p>
          <a:p>
            <a:endParaRPr lang="en-US" dirty="0"/>
          </a:p>
          <a:p>
            <a:r>
              <a:rPr lang="en-US" dirty="0" smtClean="0"/>
              <a:t>            </a:t>
            </a:r>
            <a:r>
              <a:rPr lang="en-US" b="1" dirty="0" smtClean="0"/>
              <a:t>m2</a:t>
            </a:r>
            <a:r>
              <a:rPr lang="en-US" dirty="0" smtClean="0"/>
              <a:t> is subsumed by </a:t>
            </a:r>
            <a:r>
              <a:rPr lang="en-US" b="1" dirty="0" smtClean="0"/>
              <a:t>m1 </a:t>
            </a:r>
            <a:r>
              <a:rPr lang="en-US" dirty="0" smtClean="0"/>
              <a:t>but not by </a:t>
            </a:r>
            <a:r>
              <a:rPr lang="en-US" b="1" dirty="0" smtClean="0"/>
              <a:t>m3</a:t>
            </a:r>
          </a:p>
        </p:txBody>
      </p:sp>
      <p:grpSp>
        <p:nvGrpSpPr>
          <p:cNvPr id="5" name="Group 4"/>
          <p:cNvGrpSpPr/>
          <p:nvPr/>
        </p:nvGrpSpPr>
        <p:grpSpPr>
          <a:xfrm>
            <a:off x="4091659" y="4110707"/>
            <a:ext cx="4812910" cy="2392997"/>
            <a:chOff x="4091659" y="4110707"/>
            <a:chExt cx="4812910" cy="2392997"/>
          </a:xfrm>
        </p:grpSpPr>
        <p:sp>
          <p:nvSpPr>
            <p:cNvPr id="6" name="Oval 5"/>
            <p:cNvSpPr/>
            <p:nvPr/>
          </p:nvSpPr>
          <p:spPr bwMode="auto">
            <a:xfrm>
              <a:off x="4091659" y="4750362"/>
              <a:ext cx="3796098" cy="1459754"/>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rgbClr val="2B1026"/>
                  </a:solidFill>
                  <a:effectLst/>
                  <a:latin typeface="Arial" charset="0"/>
                  <a:ea typeface="ＭＳ Ｐゴシック" pitchFamily="-96" charset="-128"/>
                </a:rPr>
                <a:t>m2</a:t>
              </a:r>
            </a:p>
          </p:txBody>
        </p:sp>
        <p:sp>
          <p:nvSpPr>
            <p:cNvPr id="9" name="TextBox 8"/>
            <p:cNvSpPr txBox="1"/>
            <p:nvPr/>
          </p:nvSpPr>
          <p:spPr>
            <a:xfrm>
              <a:off x="6732179" y="5661077"/>
              <a:ext cx="338554" cy="307777"/>
            </a:xfrm>
            <a:prstGeom prst="rect">
              <a:avLst/>
            </a:prstGeom>
            <a:noFill/>
          </p:spPr>
          <p:txBody>
            <a:bodyPr wrap="none" rtlCol="0">
              <a:spAutoFit/>
            </a:bodyPr>
            <a:lstStyle/>
            <a:p>
              <a:r>
                <a:rPr lang="en-US" sz="1400" dirty="0" smtClean="0"/>
                <a:t>t2</a:t>
              </a:r>
              <a:endParaRPr lang="en-US" sz="1400" dirty="0"/>
            </a:p>
          </p:txBody>
        </p:sp>
        <p:sp>
          <p:nvSpPr>
            <p:cNvPr id="10" name="TextBox 9"/>
            <p:cNvSpPr txBox="1"/>
            <p:nvPr/>
          </p:nvSpPr>
          <p:spPr>
            <a:xfrm>
              <a:off x="6011839" y="4883065"/>
              <a:ext cx="351378" cy="307777"/>
            </a:xfrm>
            <a:prstGeom prst="rect">
              <a:avLst/>
            </a:prstGeom>
            <a:noFill/>
          </p:spPr>
          <p:txBody>
            <a:bodyPr wrap="none" rtlCol="0">
              <a:spAutoFit/>
            </a:bodyPr>
            <a:lstStyle/>
            <a:p>
              <a:r>
                <a:rPr lang="en-US" sz="1400" dirty="0" smtClean="0"/>
                <a:t>t3</a:t>
              </a:r>
              <a:endParaRPr lang="en-US" sz="1400" dirty="0"/>
            </a:p>
          </p:txBody>
        </p:sp>
        <p:sp>
          <p:nvSpPr>
            <p:cNvPr id="11" name="TextBox 10"/>
            <p:cNvSpPr txBox="1"/>
            <p:nvPr/>
          </p:nvSpPr>
          <p:spPr>
            <a:xfrm>
              <a:off x="6732179" y="4110707"/>
              <a:ext cx="2172390" cy="369332"/>
            </a:xfrm>
            <a:prstGeom prst="rect">
              <a:avLst/>
            </a:prstGeom>
            <a:noFill/>
          </p:spPr>
          <p:txBody>
            <a:bodyPr wrap="none" rtlCol="0">
              <a:spAutoFit/>
            </a:bodyPr>
            <a:lstStyle/>
            <a:p>
              <a:r>
                <a:rPr lang="en-US" dirty="0" smtClean="0"/>
                <a:t>Detecting test cases</a:t>
              </a:r>
              <a:endParaRPr lang="en-US" dirty="0"/>
            </a:p>
          </p:txBody>
        </p:sp>
        <p:cxnSp>
          <p:nvCxnSpPr>
            <p:cNvPr id="12" name="Straight Arrow Connector 11"/>
            <p:cNvCxnSpPr/>
            <p:nvPr/>
          </p:nvCxnSpPr>
          <p:spPr bwMode="auto">
            <a:xfrm flipH="1">
              <a:off x="7503772" y="4568809"/>
              <a:ext cx="284343" cy="314256"/>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 name="Oval 2"/>
            <p:cNvSpPr/>
            <p:nvPr/>
          </p:nvSpPr>
          <p:spPr bwMode="auto">
            <a:xfrm>
              <a:off x="7070733" y="5434003"/>
              <a:ext cx="1746857" cy="1069701"/>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rgbClr val="2B1026"/>
                  </a:solidFill>
                  <a:effectLst/>
                  <a:latin typeface="Arial" charset="0"/>
                  <a:ea typeface="ＭＳ Ｐゴシック" pitchFamily="-96" charset="-128"/>
                </a:rPr>
                <a:t>      m3</a:t>
              </a:r>
            </a:p>
          </p:txBody>
        </p:sp>
        <p:sp>
          <p:nvSpPr>
            <p:cNvPr id="15" name="TextBox 14"/>
            <p:cNvSpPr txBox="1"/>
            <p:nvPr/>
          </p:nvSpPr>
          <p:spPr>
            <a:xfrm>
              <a:off x="8319187" y="6068168"/>
              <a:ext cx="338554" cy="307777"/>
            </a:xfrm>
            <a:prstGeom prst="rect">
              <a:avLst/>
            </a:prstGeom>
            <a:noFill/>
          </p:spPr>
          <p:txBody>
            <a:bodyPr wrap="none" rtlCol="0">
              <a:spAutoFit/>
            </a:bodyPr>
            <a:lstStyle/>
            <a:p>
              <a:r>
                <a:rPr lang="en-US" sz="1400" dirty="0" smtClean="0"/>
                <a:t>t4</a:t>
              </a:r>
              <a:endParaRPr lang="en-US" sz="1400" dirty="0"/>
            </a:p>
          </p:txBody>
        </p:sp>
        <p:sp>
          <p:nvSpPr>
            <p:cNvPr id="7" name="Oval 6"/>
            <p:cNvSpPr/>
            <p:nvPr/>
          </p:nvSpPr>
          <p:spPr bwMode="auto">
            <a:xfrm>
              <a:off x="5949363" y="5243265"/>
              <a:ext cx="1914576" cy="853103"/>
            </a:xfrm>
            <a:prstGeom prst="ellips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accent6">
                      <a:lumMod val="50000"/>
                    </a:schemeClr>
                  </a:solidFill>
                  <a:effectLst/>
                  <a:latin typeface="Arial" charset="0"/>
                  <a:ea typeface="ＭＳ Ｐゴシック" pitchFamily="-96" charset="-128"/>
                </a:rPr>
                <a:t>m1</a:t>
              </a:r>
            </a:p>
          </p:txBody>
        </p:sp>
        <p:sp>
          <p:nvSpPr>
            <p:cNvPr id="8" name="TextBox 7"/>
            <p:cNvSpPr txBox="1"/>
            <p:nvPr/>
          </p:nvSpPr>
          <p:spPr>
            <a:xfrm>
              <a:off x="7243239" y="5584509"/>
              <a:ext cx="332994" cy="307777"/>
            </a:xfrm>
            <a:prstGeom prst="rect">
              <a:avLst/>
            </a:prstGeom>
            <a:noFill/>
          </p:spPr>
          <p:txBody>
            <a:bodyPr wrap="none" rtlCol="0">
              <a:spAutoFit/>
            </a:bodyPr>
            <a:lstStyle/>
            <a:p>
              <a:r>
                <a:rPr lang="en-US" sz="1400" dirty="0" smtClean="0"/>
                <a:t>t1</a:t>
              </a:r>
              <a:endParaRPr lang="en-US" sz="1400" dirty="0"/>
            </a:p>
          </p:txBody>
        </p:sp>
      </p:grpSp>
    </p:spTree>
    <p:extLst>
      <p:ext uri="{BB962C8B-B14F-4D97-AF65-F5344CB8AC3E}">
        <p14:creationId xmlns:p14="http://schemas.microsoft.com/office/powerpoint/2010/main" val="36906203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13</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2468527394"/>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m1</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m1</a:t>
                      </a:r>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Tree>
    <p:extLst>
      <p:ext uri="{BB962C8B-B14F-4D97-AF65-F5344CB8AC3E}">
        <p14:creationId xmlns:p14="http://schemas.microsoft.com/office/powerpoint/2010/main" val="377862230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14</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2072821226"/>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m1</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m1</a:t>
                      </a:r>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369332"/>
          </a:xfrm>
          <a:prstGeom prst="rect">
            <a:avLst/>
          </a:prstGeom>
          <a:noFill/>
        </p:spPr>
        <p:txBody>
          <a:bodyPr wrap="square" rtlCol="0">
            <a:spAutoFit/>
          </a:bodyPr>
          <a:lstStyle/>
          <a:p>
            <a:r>
              <a:rPr lang="en-US" dirty="0" smtClean="0"/>
              <a:t>Pick one test case = {t1}</a:t>
            </a:r>
            <a:endParaRPr lang="en-US" dirty="0"/>
          </a:p>
        </p:txBody>
      </p:sp>
    </p:spTree>
    <p:extLst>
      <p:ext uri="{BB962C8B-B14F-4D97-AF65-F5344CB8AC3E}">
        <p14:creationId xmlns:p14="http://schemas.microsoft.com/office/powerpoint/2010/main" val="207600437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15</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336834887"/>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m1</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m1</a:t>
                      </a:r>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646331"/>
          </a:xfrm>
          <a:prstGeom prst="rect">
            <a:avLst/>
          </a:prstGeom>
          <a:noFill/>
        </p:spPr>
        <p:txBody>
          <a:bodyPr wrap="square" rtlCol="0">
            <a:spAutoFit/>
          </a:bodyPr>
          <a:lstStyle/>
          <a:p>
            <a:r>
              <a:rPr lang="en-US" dirty="0" smtClean="0"/>
              <a:t>Pick test suite = t1</a:t>
            </a:r>
          </a:p>
          <a:p>
            <a:r>
              <a:rPr lang="en-US" dirty="0" smtClean="0"/>
              <a:t>It kills m1</a:t>
            </a:r>
            <a:endParaRPr lang="en-US" dirty="0"/>
          </a:p>
        </p:txBody>
      </p:sp>
    </p:spTree>
    <p:extLst>
      <p:ext uri="{BB962C8B-B14F-4D97-AF65-F5344CB8AC3E}">
        <p14:creationId xmlns:p14="http://schemas.microsoft.com/office/powerpoint/2010/main" val="108571637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16</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2497494336"/>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m1</a:t>
                      </a:r>
                      <a:endParaRPr lang="en-US" sz="1400" b="1"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646331"/>
          </a:xfrm>
          <a:prstGeom prst="rect">
            <a:avLst/>
          </a:prstGeom>
          <a:noFill/>
        </p:spPr>
        <p:txBody>
          <a:bodyPr wrap="square" rtlCol="0">
            <a:spAutoFit/>
          </a:bodyPr>
          <a:lstStyle/>
          <a:p>
            <a:r>
              <a:rPr lang="en-US" dirty="0" smtClean="0"/>
              <a:t>Pick test suite = t1</a:t>
            </a:r>
          </a:p>
          <a:p>
            <a:r>
              <a:rPr lang="en-US" dirty="0" smtClean="0"/>
              <a:t>It kills m1</a:t>
            </a:r>
            <a:endParaRPr lang="en-US" dirty="0"/>
          </a:p>
        </p:txBody>
      </p:sp>
    </p:spTree>
    <p:extLst>
      <p:ext uri="{BB962C8B-B14F-4D97-AF65-F5344CB8AC3E}">
        <p14:creationId xmlns:p14="http://schemas.microsoft.com/office/powerpoint/2010/main" val="340368832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17</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2869592635"/>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m1</a:t>
                      </a:r>
                      <a:endParaRPr lang="en-US" sz="1400" b="1"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m2</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923330"/>
          </a:xfrm>
          <a:prstGeom prst="rect">
            <a:avLst/>
          </a:prstGeom>
          <a:noFill/>
        </p:spPr>
        <p:txBody>
          <a:bodyPr wrap="square" rtlCol="0">
            <a:spAutoFit/>
          </a:bodyPr>
          <a:lstStyle/>
          <a:p>
            <a:r>
              <a:rPr lang="en-US" dirty="0" smtClean="0"/>
              <a:t>Pick test suite = t1</a:t>
            </a:r>
          </a:p>
          <a:p>
            <a:r>
              <a:rPr lang="en-US" dirty="0" smtClean="0"/>
              <a:t>It kills m1,m2</a:t>
            </a:r>
          </a:p>
          <a:p>
            <a:endParaRPr lang="en-US" dirty="0"/>
          </a:p>
        </p:txBody>
      </p:sp>
    </p:spTree>
    <p:extLst>
      <p:ext uri="{BB962C8B-B14F-4D97-AF65-F5344CB8AC3E}">
        <p14:creationId xmlns:p14="http://schemas.microsoft.com/office/powerpoint/2010/main" val="103123424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18</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4107892373"/>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m1</a:t>
                      </a:r>
                      <a:endParaRPr lang="en-US" sz="1400" b="1"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m2</a:t>
                      </a:r>
                      <a:endParaRPr lang="en-US" sz="1400" b="1"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646331"/>
          </a:xfrm>
          <a:prstGeom prst="rect">
            <a:avLst/>
          </a:prstGeom>
          <a:noFill/>
        </p:spPr>
        <p:txBody>
          <a:bodyPr wrap="square" rtlCol="0">
            <a:spAutoFit/>
          </a:bodyPr>
          <a:lstStyle/>
          <a:p>
            <a:r>
              <a:rPr lang="en-US" dirty="0" smtClean="0"/>
              <a:t>Pick test suite = t1</a:t>
            </a:r>
          </a:p>
          <a:p>
            <a:r>
              <a:rPr lang="en-US" dirty="0" smtClean="0"/>
              <a:t>It kills m1,m2</a:t>
            </a:r>
            <a:endParaRPr lang="en-US" dirty="0"/>
          </a:p>
        </p:txBody>
      </p:sp>
    </p:spTree>
    <p:extLst>
      <p:ext uri="{BB962C8B-B14F-4D97-AF65-F5344CB8AC3E}">
        <p14:creationId xmlns:p14="http://schemas.microsoft.com/office/powerpoint/2010/main" val="98742264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5541"/>
            <a:ext cx="8229600" cy="3539861"/>
          </a:xfrm>
        </p:spPr>
        <p:txBody>
          <a:bodyPr/>
          <a:lstStyle/>
          <a:p>
            <a:r>
              <a:rPr lang="en-US" sz="2000" dirty="0">
                <a:latin typeface="Palatino"/>
                <a:cs typeface="Palatino"/>
              </a:rPr>
              <a:t>Mutation analysis is the </a:t>
            </a:r>
            <a:r>
              <a:rPr lang="en-US" sz="2000" dirty="0" smtClean="0">
                <a:latin typeface="Palatino"/>
                <a:cs typeface="Palatino"/>
              </a:rPr>
              <a:t>best technique </a:t>
            </a:r>
            <a:r>
              <a:rPr lang="en-US" sz="2000" dirty="0">
                <a:latin typeface="Palatino"/>
                <a:cs typeface="Palatino"/>
              </a:rPr>
              <a:t>for test suite quality measurement.</a:t>
            </a:r>
            <a:br>
              <a:rPr lang="en-US" sz="2000" dirty="0">
                <a:latin typeface="Palatino"/>
                <a:cs typeface="Palatino"/>
              </a:rPr>
            </a:br>
            <a:r>
              <a:rPr lang="en-US" sz="2000" dirty="0">
                <a:latin typeface="Palatino"/>
                <a:cs typeface="Palatino"/>
              </a:rPr>
              <a:t/>
            </a:r>
            <a:br>
              <a:rPr lang="en-US" sz="2000" dirty="0">
                <a:latin typeface="Palatino"/>
                <a:cs typeface="Palatino"/>
              </a:rPr>
            </a:br>
            <a:r>
              <a:rPr lang="en-US" sz="2000" dirty="0" smtClean="0">
                <a:latin typeface="Palatino"/>
                <a:cs typeface="Palatino"/>
              </a:rPr>
              <a:t>Involves injection of first order faults, which are then evaluated to determine the mutation score.</a:t>
            </a:r>
            <a:br>
              <a:rPr lang="en-US" sz="2000" dirty="0" smtClean="0">
                <a:latin typeface="Palatino"/>
                <a:cs typeface="Palatino"/>
              </a:rPr>
            </a:br>
            <a:r>
              <a:rPr lang="en-US" sz="2000" dirty="0">
                <a:latin typeface="Palatino"/>
                <a:cs typeface="Palatino"/>
              </a:rPr>
              <a:t/>
            </a:r>
            <a:br>
              <a:rPr lang="en-US" sz="2000" dirty="0">
                <a:latin typeface="Palatino"/>
                <a:cs typeface="Palatino"/>
              </a:rPr>
            </a:br>
            <a:r>
              <a:rPr lang="en-US" sz="2000" dirty="0" smtClean="0">
                <a:latin typeface="Palatino"/>
                <a:cs typeface="Palatino"/>
              </a:rPr>
              <a:t>A number of mutation tools exist, and they have different strategies to produce mutants (byte code mutation, source code mutation, different operator sets etc.)</a:t>
            </a:r>
            <a:br>
              <a:rPr lang="en-US" sz="2000" dirty="0" smtClean="0">
                <a:latin typeface="Palatino"/>
                <a:cs typeface="Palatino"/>
              </a:rPr>
            </a:br>
            <a:r>
              <a:rPr lang="en-US" sz="2000" dirty="0">
                <a:latin typeface="Palatino"/>
                <a:cs typeface="Palatino"/>
              </a:rPr>
              <a:t/>
            </a:r>
            <a:br>
              <a:rPr lang="en-US" sz="2000" dirty="0">
                <a:latin typeface="Palatino"/>
                <a:cs typeface="Palatino"/>
              </a:rPr>
            </a:br>
            <a:r>
              <a:rPr lang="en-US" sz="2000" b="1" dirty="0" smtClean="0">
                <a:latin typeface="Palatino"/>
                <a:cs typeface="Palatino"/>
              </a:rPr>
              <a:t>How to compare </a:t>
            </a:r>
            <a:r>
              <a:rPr lang="en-US" sz="2000" b="1" dirty="0">
                <a:latin typeface="Palatino"/>
                <a:cs typeface="Palatino"/>
              </a:rPr>
              <a:t>the effectiveness of </a:t>
            </a:r>
            <a:r>
              <a:rPr lang="en-US" sz="2000" b="1" dirty="0" smtClean="0">
                <a:latin typeface="Palatino"/>
                <a:cs typeface="Palatino"/>
              </a:rPr>
              <a:t>the mutants generated by these tools?</a:t>
            </a:r>
            <a:r>
              <a:rPr lang="en-US" sz="2000" b="1" dirty="0">
                <a:latin typeface="Palatino"/>
                <a:cs typeface="Palatino"/>
              </a:rPr>
              <a:t/>
            </a:r>
            <a:br>
              <a:rPr lang="en-US" sz="2000" b="1" dirty="0">
                <a:latin typeface="Palatino"/>
                <a:cs typeface="Palatino"/>
              </a:rPr>
            </a:br>
            <a:endParaRPr lang="en-US" sz="2000" dirty="0">
              <a:latin typeface="Palatino"/>
              <a:cs typeface="Palatino"/>
            </a:endParaRPr>
          </a:p>
        </p:txBody>
      </p:sp>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a:t>
            </a:fld>
            <a:endParaRPr lang="en-US"/>
          </a:p>
        </p:txBody>
      </p:sp>
      <p:sp>
        <p:nvSpPr>
          <p:cNvPr id="7" name="Title 1"/>
          <p:cNvSpPr txBox="1">
            <a:spLocks/>
          </p:cNvSpPr>
          <p:nvPr/>
        </p:nvSpPr>
        <p:spPr bwMode="auto">
          <a:xfrm>
            <a:off x="457200" y="457200"/>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a:lstStyle>
          <a:p>
            <a:r>
              <a:rPr lang="en-US" dirty="0" smtClean="0"/>
              <a:t>Mutation analysis</a:t>
            </a:r>
            <a:endParaRPr lang="en-US" dirty="0"/>
          </a:p>
        </p:txBody>
      </p:sp>
    </p:spTree>
    <p:extLst>
      <p:ext uri="{BB962C8B-B14F-4D97-AF65-F5344CB8AC3E}">
        <p14:creationId xmlns:p14="http://schemas.microsoft.com/office/powerpoint/2010/main" val="342284155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19</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3751464230"/>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m1</a:t>
                      </a:r>
                      <a:endParaRPr lang="en-US" sz="1400" b="1"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m2</a:t>
                      </a:r>
                      <a:endParaRPr lang="en-US" sz="1400" b="1"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m4</a:t>
                      </a:r>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646331"/>
          </a:xfrm>
          <a:prstGeom prst="rect">
            <a:avLst/>
          </a:prstGeom>
          <a:noFill/>
        </p:spPr>
        <p:txBody>
          <a:bodyPr wrap="square" rtlCol="0">
            <a:spAutoFit/>
          </a:bodyPr>
          <a:lstStyle/>
          <a:p>
            <a:r>
              <a:rPr lang="en-US" dirty="0" smtClean="0"/>
              <a:t>Pick test suite = t1</a:t>
            </a:r>
          </a:p>
          <a:p>
            <a:r>
              <a:rPr lang="en-US" dirty="0" smtClean="0"/>
              <a:t>It kills m1,m2,m4</a:t>
            </a:r>
            <a:endParaRPr lang="en-US" dirty="0"/>
          </a:p>
        </p:txBody>
      </p:sp>
    </p:spTree>
    <p:extLst>
      <p:ext uri="{BB962C8B-B14F-4D97-AF65-F5344CB8AC3E}">
        <p14:creationId xmlns:p14="http://schemas.microsoft.com/office/powerpoint/2010/main" val="111293717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20</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107883718"/>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m1</a:t>
                      </a:r>
                      <a:endParaRPr lang="en-US" sz="1400" b="1"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m2</a:t>
                      </a:r>
                      <a:endParaRPr lang="en-US" sz="1400" b="1"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m4</a:t>
                      </a:r>
                      <a:endParaRPr lang="en-US" sz="1400" b="1"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646331"/>
          </a:xfrm>
          <a:prstGeom prst="rect">
            <a:avLst/>
          </a:prstGeom>
          <a:noFill/>
        </p:spPr>
        <p:txBody>
          <a:bodyPr wrap="square" rtlCol="0">
            <a:spAutoFit/>
          </a:bodyPr>
          <a:lstStyle/>
          <a:p>
            <a:r>
              <a:rPr lang="en-US" dirty="0" smtClean="0"/>
              <a:t>Pick test suite = t1</a:t>
            </a:r>
          </a:p>
          <a:p>
            <a:r>
              <a:rPr lang="en-US" dirty="0" smtClean="0"/>
              <a:t>It kills m1,m2,m4</a:t>
            </a:r>
            <a:endParaRPr lang="en-US" dirty="0"/>
          </a:p>
        </p:txBody>
      </p:sp>
    </p:spTree>
    <p:extLst>
      <p:ext uri="{BB962C8B-B14F-4D97-AF65-F5344CB8AC3E}">
        <p14:creationId xmlns:p14="http://schemas.microsoft.com/office/powerpoint/2010/main" val="144204959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21</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3007212808"/>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m1</a:t>
                      </a:r>
                      <a:endParaRPr lang="en-US" sz="1400" b="1"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m2</a:t>
                      </a:r>
                      <a:endParaRPr lang="en-US" sz="1400" b="1"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m4</a:t>
                      </a:r>
                      <a:endParaRPr lang="en-US" sz="1400" b="1"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1200329"/>
          </a:xfrm>
          <a:prstGeom prst="rect">
            <a:avLst/>
          </a:prstGeom>
          <a:noFill/>
        </p:spPr>
        <p:txBody>
          <a:bodyPr wrap="square" rtlCol="0">
            <a:spAutoFit/>
          </a:bodyPr>
          <a:lstStyle/>
          <a:p>
            <a:r>
              <a:rPr lang="en-US" dirty="0" smtClean="0"/>
              <a:t>Pick test suite = t1</a:t>
            </a:r>
          </a:p>
          <a:p>
            <a:r>
              <a:rPr lang="en-US" dirty="0" smtClean="0"/>
              <a:t>It kills m1,m2,m4</a:t>
            </a:r>
          </a:p>
          <a:p>
            <a:endParaRPr lang="en-US" dirty="0" smtClean="0"/>
          </a:p>
          <a:p>
            <a:r>
              <a:rPr lang="en-US" dirty="0" smtClean="0"/>
              <a:t>Add t2 to the test suite = t1,t2</a:t>
            </a:r>
            <a:endParaRPr lang="en-US" dirty="0"/>
          </a:p>
        </p:txBody>
      </p:sp>
    </p:spTree>
    <p:extLst>
      <p:ext uri="{BB962C8B-B14F-4D97-AF65-F5344CB8AC3E}">
        <p14:creationId xmlns:p14="http://schemas.microsoft.com/office/powerpoint/2010/main" val="425255793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22</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1871418184"/>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m1</a:t>
                      </a:r>
                      <a:endParaRPr lang="en-US" sz="1400" b="1"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m2</a:t>
                      </a:r>
                      <a:endParaRPr lang="en-US" sz="1400" b="1"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m4</a:t>
                      </a:r>
                      <a:endParaRPr lang="en-US" sz="1400" b="1"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dirty="0" smtClean="0">
                          <a:solidFill>
                            <a:schemeClr val="accent6">
                              <a:lumMod val="50000"/>
                            </a:schemeClr>
                          </a:solidFill>
                        </a:rPr>
                        <a:t>m3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1477328"/>
          </a:xfrm>
          <a:prstGeom prst="rect">
            <a:avLst/>
          </a:prstGeom>
          <a:noFill/>
        </p:spPr>
        <p:txBody>
          <a:bodyPr wrap="square" rtlCol="0">
            <a:spAutoFit/>
          </a:bodyPr>
          <a:lstStyle/>
          <a:p>
            <a:r>
              <a:rPr lang="en-US" dirty="0" smtClean="0"/>
              <a:t>Pick test suite = t1</a:t>
            </a:r>
          </a:p>
          <a:p>
            <a:r>
              <a:rPr lang="en-US" dirty="0" smtClean="0"/>
              <a:t>It kills m1,m2,m4</a:t>
            </a:r>
          </a:p>
          <a:p>
            <a:endParaRPr lang="en-US" dirty="0" smtClean="0"/>
          </a:p>
          <a:p>
            <a:r>
              <a:rPr lang="en-US" dirty="0" smtClean="0"/>
              <a:t>Add t2 to the test suite = t1,t2</a:t>
            </a:r>
          </a:p>
          <a:p>
            <a:r>
              <a:rPr lang="en-US" dirty="0"/>
              <a:t>I</a:t>
            </a:r>
            <a:r>
              <a:rPr lang="en-US" dirty="0" smtClean="0"/>
              <a:t>t kills m3</a:t>
            </a:r>
            <a:endParaRPr lang="en-US" dirty="0"/>
          </a:p>
        </p:txBody>
      </p:sp>
    </p:spTree>
    <p:extLst>
      <p:ext uri="{BB962C8B-B14F-4D97-AF65-F5344CB8AC3E}">
        <p14:creationId xmlns:p14="http://schemas.microsoft.com/office/powerpoint/2010/main" val="247288037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23</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838014433"/>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m1</a:t>
                      </a:r>
                      <a:endParaRPr lang="en-US" sz="1400" b="1"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m2</a:t>
                      </a:r>
                      <a:endParaRPr lang="en-US" sz="1400" b="1"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m4</a:t>
                      </a:r>
                      <a:endParaRPr lang="en-US" sz="1400" b="1"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b="1" dirty="0" smtClean="0">
                          <a:solidFill>
                            <a:schemeClr val="accent6">
                              <a:lumMod val="50000"/>
                            </a:schemeClr>
                          </a:solidFill>
                        </a:rPr>
                        <a:t>m3</a:t>
                      </a:r>
                      <a:endParaRPr lang="en-US" sz="1400" b="1"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1477328"/>
          </a:xfrm>
          <a:prstGeom prst="rect">
            <a:avLst/>
          </a:prstGeom>
          <a:noFill/>
        </p:spPr>
        <p:txBody>
          <a:bodyPr wrap="square" rtlCol="0">
            <a:spAutoFit/>
          </a:bodyPr>
          <a:lstStyle/>
          <a:p>
            <a:r>
              <a:rPr lang="en-US" dirty="0" smtClean="0"/>
              <a:t>Pick test suite = t1</a:t>
            </a:r>
          </a:p>
          <a:p>
            <a:r>
              <a:rPr lang="en-US" dirty="0" smtClean="0"/>
              <a:t>It kills m1,m2,m4</a:t>
            </a:r>
          </a:p>
          <a:p>
            <a:endParaRPr lang="en-US" dirty="0" smtClean="0"/>
          </a:p>
          <a:p>
            <a:r>
              <a:rPr lang="en-US" dirty="0" smtClean="0"/>
              <a:t>Add t2 to the test suite = t1,t2</a:t>
            </a:r>
          </a:p>
          <a:p>
            <a:r>
              <a:rPr lang="en-US" dirty="0" smtClean="0"/>
              <a:t>It kills m3</a:t>
            </a:r>
            <a:endParaRPr lang="en-US" dirty="0"/>
          </a:p>
        </p:txBody>
      </p:sp>
    </p:spTree>
    <p:extLst>
      <p:ext uri="{BB962C8B-B14F-4D97-AF65-F5344CB8AC3E}">
        <p14:creationId xmlns:p14="http://schemas.microsoft.com/office/powerpoint/2010/main" val="366416669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the disjoint mutant set</a:t>
            </a:r>
            <a:br>
              <a:rPr lang="en-US" dirty="0" smtClean="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24</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253078356"/>
              </p:ext>
            </p:extLst>
          </p:nvPr>
        </p:nvGraphicFramePr>
        <p:xfrm>
          <a:off x="4580164" y="924203"/>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chemeClr val="accent6">
                              <a:lumMod val="50000"/>
                            </a:schemeClr>
                          </a:solidFill>
                        </a:rPr>
                        <a:t>t1</a:t>
                      </a:r>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m1</a:t>
                      </a:r>
                      <a:endParaRPr lang="en-US" sz="1400" b="1"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m2</a:t>
                      </a:r>
                      <a:endParaRPr lang="en-US" sz="1400" b="1"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r>
                        <a:rPr lang="en-US" sz="1400" b="1" dirty="0" smtClean="0">
                          <a:solidFill>
                            <a:schemeClr val="accent6">
                              <a:lumMod val="50000"/>
                            </a:schemeClr>
                          </a:solidFill>
                        </a:rPr>
                        <a:t>m4</a:t>
                      </a:r>
                      <a:endParaRPr lang="en-US" sz="1400" b="1"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t2</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a:solidFill>
                          <a:schemeClr val="accent6">
                            <a:lumMod val="50000"/>
                          </a:schemeClr>
                        </a:solidFill>
                      </a:endParaRPr>
                    </a:p>
                  </a:txBody>
                  <a:tcPr>
                    <a:noFill/>
                  </a:tcPr>
                </a:tc>
                <a:tc>
                  <a:txBody>
                    <a:bodyPr/>
                    <a:lstStyle/>
                    <a:p>
                      <a:r>
                        <a:rPr lang="en-US" sz="1400" b="1" dirty="0" smtClean="0">
                          <a:solidFill>
                            <a:schemeClr val="accent6">
                              <a:lumMod val="50000"/>
                            </a:schemeClr>
                          </a:solidFill>
                        </a:rPr>
                        <a:t>m3</a:t>
                      </a:r>
                      <a:endParaRPr lang="en-US" sz="1400" b="1"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r h="184029">
                <a:tc>
                  <a:txBody>
                    <a:bodyPr/>
                    <a:lstStyle/>
                    <a:p>
                      <a:r>
                        <a:rPr lang="en-US" sz="1400" dirty="0" smtClean="0">
                          <a:solidFill>
                            <a:schemeClr val="accent6">
                              <a:lumMod val="50000"/>
                            </a:schemeClr>
                          </a:solidFill>
                        </a:rPr>
                        <a:t>t3</a:t>
                      </a:r>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c>
                  <a:txBody>
                    <a:bodyPr/>
                    <a:lstStyle/>
                    <a:p>
                      <a:endParaRPr lang="en-US" sz="1400" dirty="0">
                        <a:solidFill>
                          <a:schemeClr val="accent6">
                            <a:lumMod val="50000"/>
                          </a:schemeClr>
                        </a:solidFill>
                      </a:endParaRPr>
                    </a:p>
                  </a:txBody>
                  <a:tcPr>
                    <a:noFill/>
                  </a:tcPr>
                </a:tc>
              </a:tr>
            </a:tbl>
          </a:graphicData>
        </a:graphic>
      </p:graphicFrame>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6689290" cy="2585323"/>
          </a:xfrm>
          <a:prstGeom prst="rect">
            <a:avLst/>
          </a:prstGeom>
          <a:noFill/>
        </p:spPr>
        <p:txBody>
          <a:bodyPr wrap="square" rtlCol="0">
            <a:spAutoFit/>
          </a:bodyPr>
          <a:lstStyle/>
          <a:p>
            <a:r>
              <a:rPr lang="en-US" dirty="0" smtClean="0"/>
              <a:t>Pick test suite = t1</a:t>
            </a:r>
          </a:p>
          <a:p>
            <a:r>
              <a:rPr lang="en-US" dirty="0" smtClean="0"/>
              <a:t>It kills m1,m2,m4</a:t>
            </a:r>
          </a:p>
          <a:p>
            <a:endParaRPr lang="en-US" dirty="0" smtClean="0"/>
          </a:p>
          <a:p>
            <a:r>
              <a:rPr lang="en-US" dirty="0" smtClean="0"/>
              <a:t>Add t2 to the test suite = t1,t2</a:t>
            </a:r>
          </a:p>
          <a:p>
            <a:r>
              <a:rPr lang="en-US" dirty="0" smtClean="0"/>
              <a:t>It kills m3</a:t>
            </a:r>
          </a:p>
          <a:p>
            <a:endParaRPr lang="en-US" dirty="0"/>
          </a:p>
          <a:p>
            <a:r>
              <a:rPr lang="en-US" dirty="0" smtClean="0"/>
              <a:t>All mutants are accounted for.</a:t>
            </a:r>
          </a:p>
          <a:p>
            <a:endParaRPr lang="en-US" dirty="0"/>
          </a:p>
          <a:p>
            <a:r>
              <a:rPr lang="en-US" dirty="0" smtClean="0"/>
              <a:t>The remaining: t3 is not included in the minimal test suite.</a:t>
            </a:r>
            <a:endParaRPr lang="en-US" dirty="0"/>
          </a:p>
        </p:txBody>
      </p:sp>
    </p:spTree>
    <p:extLst>
      <p:ext uri="{BB962C8B-B14F-4D97-AF65-F5344CB8AC3E}">
        <p14:creationId xmlns:p14="http://schemas.microsoft.com/office/powerpoint/2010/main" val="210339541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disjoint mutant set</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25</a:t>
            </a:fld>
            <a:endParaRPr lang="en-US">
              <a:solidFill>
                <a:srgbClr val="717171"/>
              </a:solidFill>
              <a:latin typeface="Verdana" charset="0"/>
            </a:endParaRPr>
          </a:p>
        </p:txBody>
      </p:sp>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369332"/>
          </a:xfrm>
          <a:prstGeom prst="rect">
            <a:avLst/>
          </a:prstGeom>
          <a:noFill/>
        </p:spPr>
        <p:txBody>
          <a:bodyPr wrap="square" rtlCol="0">
            <a:spAutoFit/>
          </a:bodyPr>
          <a:lstStyle/>
          <a:p>
            <a:r>
              <a:rPr lang="en-US" dirty="0" smtClean="0"/>
              <a:t>Compute minimum test suite: {t1,t2}</a:t>
            </a:r>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4118895204"/>
              </p:ext>
            </p:extLst>
          </p:nvPr>
        </p:nvGraphicFramePr>
        <p:xfrm>
          <a:off x="4563000" y="1097232"/>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strike="sngStrike" dirty="0" smtClean="0"/>
                        <a:t>t3</a:t>
                      </a:r>
                      <a:endParaRPr lang="en-US" sz="1400" strike="sngStrike" dirty="0"/>
                    </a:p>
                  </a:txBody>
                  <a:tcPr>
                    <a:solidFill>
                      <a:srgbClr val="CADCDF"/>
                    </a:solidFill>
                  </a:tcPr>
                </a:tc>
                <a:tc>
                  <a:txBody>
                    <a:bodyPr/>
                    <a:lstStyle/>
                    <a:p>
                      <a:endParaRPr lang="en-US" sz="1400" strike="sngStrike" dirty="0"/>
                    </a:p>
                  </a:txBody>
                  <a:tcPr>
                    <a:solidFill>
                      <a:srgbClr val="CADCDF"/>
                    </a:solidFill>
                  </a:tcPr>
                </a:tc>
                <a:tc>
                  <a:txBody>
                    <a:bodyPr/>
                    <a:lstStyle/>
                    <a:p>
                      <a:r>
                        <a:rPr lang="en-US" sz="1400" strike="sngStrike" dirty="0" smtClean="0"/>
                        <a:t>m2</a:t>
                      </a:r>
                      <a:endParaRPr lang="en-US" sz="1400" strike="sngStrike" dirty="0"/>
                    </a:p>
                  </a:txBody>
                  <a:tcPr>
                    <a:solidFill>
                      <a:srgbClr val="CADCDF"/>
                    </a:solidFill>
                  </a:tcPr>
                </a:tc>
                <a:tc>
                  <a:txBody>
                    <a:bodyPr/>
                    <a:lstStyle/>
                    <a:p>
                      <a:r>
                        <a:rPr lang="en-US" sz="1400" strike="sngStrike" dirty="0" smtClean="0"/>
                        <a:t>m3</a:t>
                      </a:r>
                      <a:endParaRPr lang="en-US" sz="1400" strike="sngStrike" dirty="0"/>
                    </a:p>
                  </a:txBody>
                  <a:tcPr>
                    <a:solidFill>
                      <a:srgbClr val="CADCDF"/>
                    </a:solidFill>
                  </a:tcPr>
                </a:tc>
                <a:tc>
                  <a:txBody>
                    <a:bodyPr/>
                    <a:lstStyle/>
                    <a:p>
                      <a:r>
                        <a:rPr lang="en-US" sz="1400" strike="sngStrike" dirty="0" smtClean="0"/>
                        <a:t>m4</a:t>
                      </a:r>
                      <a:endParaRPr lang="en-US" sz="1400" strike="sngStrike" dirty="0"/>
                    </a:p>
                  </a:txBody>
                  <a:tcPr>
                    <a:solidFill>
                      <a:srgbClr val="CADCDF"/>
                    </a:solidFill>
                  </a:tcPr>
                </a:tc>
              </a:tr>
            </a:tbl>
          </a:graphicData>
        </a:graphic>
      </p:graphicFrame>
    </p:spTree>
    <p:extLst>
      <p:ext uri="{BB962C8B-B14F-4D97-AF65-F5344CB8AC3E}">
        <p14:creationId xmlns:p14="http://schemas.microsoft.com/office/powerpoint/2010/main" val="46473522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disjoint mutant set</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26</a:t>
            </a:fld>
            <a:endParaRPr lang="en-US">
              <a:solidFill>
                <a:srgbClr val="717171"/>
              </a:solidFill>
              <a:latin typeface="Verdana" charset="0"/>
            </a:endParaRPr>
          </a:p>
        </p:txBody>
      </p:sp>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369332"/>
          </a:xfrm>
          <a:prstGeom prst="rect">
            <a:avLst/>
          </a:prstGeom>
          <a:noFill/>
        </p:spPr>
        <p:txBody>
          <a:bodyPr wrap="square" rtlCol="0">
            <a:spAutoFit/>
          </a:bodyPr>
          <a:lstStyle/>
          <a:p>
            <a:r>
              <a:rPr lang="en-US" dirty="0" smtClean="0"/>
              <a:t>Compute minimum test suite: {t1,t2}</a:t>
            </a:r>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2087958994"/>
              </p:ext>
            </p:extLst>
          </p:nvPr>
        </p:nvGraphicFramePr>
        <p:xfrm>
          <a:off x="4561629" y="1154139"/>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strike="sngStrike" dirty="0" smtClean="0"/>
                        <a:t>t3</a:t>
                      </a:r>
                      <a:endParaRPr lang="en-US" sz="1400" strike="sngStrike" dirty="0"/>
                    </a:p>
                  </a:txBody>
                  <a:tcPr>
                    <a:solidFill>
                      <a:srgbClr val="CADCDF"/>
                    </a:solidFill>
                  </a:tcPr>
                </a:tc>
                <a:tc>
                  <a:txBody>
                    <a:bodyPr/>
                    <a:lstStyle/>
                    <a:p>
                      <a:endParaRPr lang="en-US" sz="1400" strike="sngStrike" dirty="0"/>
                    </a:p>
                  </a:txBody>
                  <a:tcPr>
                    <a:solidFill>
                      <a:srgbClr val="CADCDF"/>
                    </a:solidFill>
                  </a:tcPr>
                </a:tc>
                <a:tc>
                  <a:txBody>
                    <a:bodyPr/>
                    <a:lstStyle/>
                    <a:p>
                      <a:r>
                        <a:rPr lang="en-US" sz="1400" strike="sngStrike" dirty="0" smtClean="0"/>
                        <a:t>m2</a:t>
                      </a:r>
                      <a:endParaRPr lang="en-US" sz="1400" strike="sngStrike" dirty="0"/>
                    </a:p>
                  </a:txBody>
                  <a:tcPr>
                    <a:solidFill>
                      <a:srgbClr val="CADCDF"/>
                    </a:solidFill>
                  </a:tcPr>
                </a:tc>
                <a:tc>
                  <a:txBody>
                    <a:bodyPr/>
                    <a:lstStyle/>
                    <a:p>
                      <a:r>
                        <a:rPr lang="en-US" sz="1400" strike="sngStrike" dirty="0" smtClean="0"/>
                        <a:t>m3</a:t>
                      </a:r>
                      <a:endParaRPr lang="en-US" sz="1400" strike="sngStrike" dirty="0"/>
                    </a:p>
                  </a:txBody>
                  <a:tcPr>
                    <a:solidFill>
                      <a:srgbClr val="CADCDF"/>
                    </a:solidFill>
                  </a:tcPr>
                </a:tc>
                <a:tc>
                  <a:txBody>
                    <a:bodyPr/>
                    <a:lstStyle/>
                    <a:p>
                      <a:r>
                        <a:rPr lang="en-US" sz="1400" strike="sngStrike" dirty="0" smtClean="0"/>
                        <a:t>m4</a:t>
                      </a:r>
                      <a:endParaRPr lang="en-US" sz="1400" strike="sngStrike" dirty="0"/>
                    </a:p>
                  </a:txBody>
                  <a:tcPr>
                    <a:solidFill>
                      <a:srgbClr val="CADCDF"/>
                    </a:solidFill>
                  </a:tcPr>
                </a:tc>
              </a:tr>
            </a:tbl>
          </a:graphicData>
        </a:graphic>
      </p:graphicFrame>
      <p:sp>
        <p:nvSpPr>
          <p:cNvPr id="14" name="TextBox 13"/>
          <p:cNvSpPr txBox="1"/>
          <p:nvPr/>
        </p:nvSpPr>
        <p:spPr>
          <a:xfrm>
            <a:off x="457200" y="3549568"/>
            <a:ext cx="4104429" cy="369332"/>
          </a:xfrm>
          <a:prstGeom prst="rect">
            <a:avLst/>
          </a:prstGeom>
          <a:noFill/>
        </p:spPr>
        <p:txBody>
          <a:bodyPr wrap="square" rtlCol="0">
            <a:spAutoFit/>
          </a:bodyPr>
          <a:lstStyle/>
          <a:p>
            <a:r>
              <a:rPr lang="en-US" dirty="0" smtClean="0"/>
              <a:t>Remove subsumed mutants:</a:t>
            </a:r>
            <a:endParaRPr lang="en-US" dirty="0"/>
          </a:p>
        </p:txBody>
      </p:sp>
      <p:graphicFrame>
        <p:nvGraphicFramePr>
          <p:cNvPr id="18" name="Table 17"/>
          <p:cNvGraphicFramePr>
            <a:graphicFrameLocks noGrp="1"/>
          </p:cNvGraphicFramePr>
          <p:nvPr>
            <p:extLst>
              <p:ext uri="{D42A27DB-BD31-4B8C-83A1-F6EECF244321}">
                <p14:modId xmlns:p14="http://schemas.microsoft.com/office/powerpoint/2010/main" val="3124248529"/>
              </p:ext>
            </p:extLst>
          </p:nvPr>
        </p:nvGraphicFramePr>
        <p:xfrm>
          <a:off x="583838" y="4089507"/>
          <a:ext cx="3107932" cy="1523999"/>
        </p:xfrm>
        <a:graphic>
          <a:graphicData uri="http://schemas.openxmlformats.org/drawingml/2006/table">
            <a:tbl>
              <a:tblPr firstRow="1" bandRow="1">
                <a:tableStyleId>{5C22544A-7EE6-4342-B048-85BDC9FD1C3A}</a:tableStyleId>
              </a:tblPr>
              <a:tblGrid>
                <a:gridCol w="776983"/>
                <a:gridCol w="776983"/>
                <a:gridCol w="776983"/>
                <a:gridCol w="776983"/>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bl>
          </a:graphicData>
        </a:graphic>
      </p:graphicFrame>
    </p:spTree>
    <p:extLst>
      <p:ext uri="{BB962C8B-B14F-4D97-AF65-F5344CB8AC3E}">
        <p14:creationId xmlns:p14="http://schemas.microsoft.com/office/powerpoint/2010/main" val="31003453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disjoint mutant set</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27</a:t>
            </a:fld>
            <a:endParaRPr lang="en-US">
              <a:solidFill>
                <a:srgbClr val="717171"/>
              </a:solidFill>
              <a:latin typeface="Verdana" charset="0"/>
            </a:endParaRPr>
          </a:p>
        </p:txBody>
      </p:sp>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369332"/>
          </a:xfrm>
          <a:prstGeom prst="rect">
            <a:avLst/>
          </a:prstGeom>
          <a:noFill/>
        </p:spPr>
        <p:txBody>
          <a:bodyPr wrap="square" rtlCol="0">
            <a:spAutoFit/>
          </a:bodyPr>
          <a:lstStyle/>
          <a:p>
            <a:r>
              <a:rPr lang="en-US" dirty="0" smtClean="0"/>
              <a:t>Compute minimum test suite</a:t>
            </a:r>
            <a:r>
              <a:rPr lang="en-US" dirty="0"/>
              <a:t>: {t1,t2</a:t>
            </a:r>
            <a:r>
              <a:rPr lang="en-US" dirty="0" smtClean="0"/>
              <a:t>}</a:t>
            </a:r>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1079419503"/>
              </p:ext>
            </p:extLst>
          </p:nvPr>
        </p:nvGraphicFramePr>
        <p:xfrm>
          <a:off x="4561629" y="1104764"/>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strike="sngStrike" dirty="0" smtClean="0"/>
                        <a:t>t3</a:t>
                      </a:r>
                      <a:endParaRPr lang="en-US" sz="1400" strike="sngStrike" dirty="0"/>
                    </a:p>
                  </a:txBody>
                  <a:tcPr>
                    <a:solidFill>
                      <a:srgbClr val="CADCDF"/>
                    </a:solidFill>
                  </a:tcPr>
                </a:tc>
                <a:tc>
                  <a:txBody>
                    <a:bodyPr/>
                    <a:lstStyle/>
                    <a:p>
                      <a:endParaRPr lang="en-US" sz="1400" strike="sngStrike" dirty="0"/>
                    </a:p>
                  </a:txBody>
                  <a:tcPr>
                    <a:solidFill>
                      <a:srgbClr val="CADCDF"/>
                    </a:solidFill>
                  </a:tcPr>
                </a:tc>
                <a:tc>
                  <a:txBody>
                    <a:bodyPr/>
                    <a:lstStyle/>
                    <a:p>
                      <a:r>
                        <a:rPr lang="en-US" sz="1400" strike="sngStrike" dirty="0" smtClean="0"/>
                        <a:t>m2</a:t>
                      </a:r>
                      <a:endParaRPr lang="en-US" sz="1400" strike="sngStrike" dirty="0"/>
                    </a:p>
                  </a:txBody>
                  <a:tcPr>
                    <a:solidFill>
                      <a:srgbClr val="CADCDF"/>
                    </a:solidFill>
                  </a:tcPr>
                </a:tc>
                <a:tc>
                  <a:txBody>
                    <a:bodyPr/>
                    <a:lstStyle/>
                    <a:p>
                      <a:r>
                        <a:rPr lang="en-US" sz="1400" strike="sngStrike" dirty="0" smtClean="0"/>
                        <a:t>m3</a:t>
                      </a:r>
                      <a:endParaRPr lang="en-US" sz="1400" strike="sngStrike" dirty="0"/>
                    </a:p>
                  </a:txBody>
                  <a:tcPr>
                    <a:solidFill>
                      <a:srgbClr val="CADCDF"/>
                    </a:solidFill>
                  </a:tcPr>
                </a:tc>
                <a:tc>
                  <a:txBody>
                    <a:bodyPr/>
                    <a:lstStyle/>
                    <a:p>
                      <a:r>
                        <a:rPr lang="en-US" sz="1400" strike="sngStrike" dirty="0" smtClean="0"/>
                        <a:t>m4</a:t>
                      </a:r>
                      <a:endParaRPr lang="en-US" sz="1400" strike="sngStrike" dirty="0"/>
                    </a:p>
                  </a:txBody>
                  <a:tcPr>
                    <a:solidFill>
                      <a:srgbClr val="CADCDF"/>
                    </a:solidFill>
                  </a:tcPr>
                </a:tc>
              </a:tr>
            </a:tbl>
          </a:graphicData>
        </a:graphic>
      </p:graphicFrame>
      <p:sp>
        <p:nvSpPr>
          <p:cNvPr id="14" name="TextBox 13"/>
          <p:cNvSpPr txBox="1"/>
          <p:nvPr/>
        </p:nvSpPr>
        <p:spPr>
          <a:xfrm>
            <a:off x="457200" y="3549568"/>
            <a:ext cx="4104429" cy="369332"/>
          </a:xfrm>
          <a:prstGeom prst="rect">
            <a:avLst/>
          </a:prstGeom>
          <a:noFill/>
        </p:spPr>
        <p:txBody>
          <a:bodyPr wrap="square" rtlCol="0">
            <a:spAutoFit/>
          </a:bodyPr>
          <a:lstStyle/>
          <a:p>
            <a:r>
              <a:rPr lang="en-US" dirty="0" smtClean="0"/>
              <a:t>Remove subsumed mutants:</a:t>
            </a:r>
            <a:endParaRPr lang="en-US" dirty="0"/>
          </a:p>
        </p:txBody>
      </p:sp>
      <p:graphicFrame>
        <p:nvGraphicFramePr>
          <p:cNvPr id="18" name="Table 17"/>
          <p:cNvGraphicFramePr>
            <a:graphicFrameLocks noGrp="1"/>
          </p:cNvGraphicFramePr>
          <p:nvPr>
            <p:extLst>
              <p:ext uri="{D42A27DB-BD31-4B8C-83A1-F6EECF244321}">
                <p14:modId xmlns:p14="http://schemas.microsoft.com/office/powerpoint/2010/main" val="2482995706"/>
              </p:ext>
            </p:extLst>
          </p:nvPr>
        </p:nvGraphicFramePr>
        <p:xfrm>
          <a:off x="583838" y="4089507"/>
          <a:ext cx="3107932" cy="1523999"/>
        </p:xfrm>
        <a:graphic>
          <a:graphicData uri="http://schemas.openxmlformats.org/drawingml/2006/table">
            <a:tbl>
              <a:tblPr firstRow="1" bandRow="1">
                <a:tableStyleId>{5C22544A-7EE6-4342-B048-85BDC9FD1C3A}</a:tableStyleId>
              </a:tblPr>
              <a:tblGrid>
                <a:gridCol w="776983"/>
                <a:gridCol w="776983"/>
                <a:gridCol w="776983"/>
                <a:gridCol w="776983"/>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strike="sngStrike" dirty="0" smtClean="0"/>
                        <a:t>m1</a:t>
                      </a:r>
                      <a:endParaRPr lang="en-US" sz="1400" strike="sngStrike" dirty="0"/>
                    </a:p>
                  </a:txBody>
                  <a:tcPr>
                    <a:solidFill>
                      <a:srgbClr val="CADCDF"/>
                    </a:solidFill>
                  </a:tcPr>
                </a:tc>
                <a:tc>
                  <a:txBody>
                    <a:bodyPr/>
                    <a:lstStyle/>
                    <a:p>
                      <a:r>
                        <a:rPr lang="en-US" sz="1400" strike="sngStrike" dirty="0" smtClean="0"/>
                        <a:t>t1</a:t>
                      </a:r>
                      <a:endParaRPr lang="en-US" sz="1400" strike="sngStrike" dirty="0"/>
                    </a:p>
                  </a:txBody>
                  <a:tcPr>
                    <a:solidFill>
                      <a:srgbClr val="CADCDF"/>
                    </a:solidFill>
                  </a:tcPr>
                </a:tc>
                <a:tc>
                  <a:txBody>
                    <a:bodyPr/>
                    <a:lstStyle/>
                    <a:p>
                      <a:r>
                        <a:rPr lang="en-US" sz="1400" strike="sngStrike" dirty="0" smtClean="0"/>
                        <a:t>t2</a:t>
                      </a:r>
                      <a:endParaRPr lang="en-US" sz="1400" strike="sngStrike" dirty="0"/>
                    </a:p>
                  </a:txBody>
                  <a:tcPr>
                    <a:solidFill>
                      <a:srgbClr val="CADCDF"/>
                    </a:solidFill>
                  </a:tcPr>
                </a:tc>
                <a:tc>
                  <a:txBody>
                    <a:bodyPr/>
                    <a:lstStyle/>
                    <a:p>
                      <a:endParaRPr lang="en-US" sz="1400" dirty="0"/>
                    </a:p>
                  </a:txBody>
                  <a:tcPr>
                    <a:solidFill>
                      <a:srgbClr val="CADCDF"/>
                    </a:solidFill>
                  </a:tcPr>
                </a:tc>
              </a:tr>
              <a:tr h="184029">
                <a:tc>
                  <a:txBody>
                    <a:bodyPr/>
                    <a:lstStyle/>
                    <a:p>
                      <a:r>
                        <a:rPr lang="en-US" sz="1400" b="1" dirty="0" smtClean="0">
                          <a:solidFill>
                            <a:srgbClr val="2B1026"/>
                          </a:solidFill>
                        </a:rPr>
                        <a:t>m2</a:t>
                      </a:r>
                      <a:endParaRPr lang="en-US" sz="1400" b="1"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bl>
          </a:graphicData>
        </a:graphic>
      </p:graphicFrame>
      <p:sp>
        <p:nvSpPr>
          <p:cNvPr id="2" name="Circular Arrow 1"/>
          <p:cNvSpPr/>
          <p:nvPr/>
        </p:nvSpPr>
        <p:spPr bwMode="auto">
          <a:xfrm rot="5400000">
            <a:off x="3672856" y="4388768"/>
            <a:ext cx="587642" cy="473946"/>
          </a:xfrm>
          <a:prstGeom prst="circular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65011809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disjoint mutant set</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28</a:t>
            </a:fld>
            <a:endParaRPr lang="en-US">
              <a:solidFill>
                <a:srgbClr val="717171"/>
              </a:solidFill>
              <a:latin typeface="Verdana" charset="0"/>
            </a:endParaRPr>
          </a:p>
        </p:txBody>
      </p:sp>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369332"/>
          </a:xfrm>
          <a:prstGeom prst="rect">
            <a:avLst/>
          </a:prstGeom>
          <a:noFill/>
        </p:spPr>
        <p:txBody>
          <a:bodyPr wrap="square" rtlCol="0">
            <a:spAutoFit/>
          </a:bodyPr>
          <a:lstStyle/>
          <a:p>
            <a:r>
              <a:rPr lang="en-US" dirty="0" smtClean="0"/>
              <a:t>Compute minimum test suite</a:t>
            </a:r>
            <a:r>
              <a:rPr lang="en-US" dirty="0"/>
              <a:t>: {t1,t2</a:t>
            </a:r>
            <a:r>
              <a:rPr lang="en-US" dirty="0" smtClean="0"/>
              <a:t>}</a:t>
            </a:r>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419926924"/>
              </p:ext>
            </p:extLst>
          </p:nvPr>
        </p:nvGraphicFramePr>
        <p:xfrm>
          <a:off x="4392394" y="1040105"/>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strike="sngStrike" dirty="0" smtClean="0"/>
                        <a:t>t3</a:t>
                      </a:r>
                      <a:endParaRPr lang="en-US" sz="1400" strike="sngStrike" dirty="0"/>
                    </a:p>
                  </a:txBody>
                  <a:tcPr>
                    <a:solidFill>
                      <a:srgbClr val="CADCDF"/>
                    </a:solidFill>
                  </a:tcPr>
                </a:tc>
                <a:tc>
                  <a:txBody>
                    <a:bodyPr/>
                    <a:lstStyle/>
                    <a:p>
                      <a:endParaRPr lang="en-US" sz="1400" strike="sngStrike" dirty="0"/>
                    </a:p>
                  </a:txBody>
                  <a:tcPr>
                    <a:solidFill>
                      <a:srgbClr val="CADCDF"/>
                    </a:solidFill>
                  </a:tcPr>
                </a:tc>
                <a:tc>
                  <a:txBody>
                    <a:bodyPr/>
                    <a:lstStyle/>
                    <a:p>
                      <a:r>
                        <a:rPr lang="en-US" sz="1400" strike="sngStrike" dirty="0" smtClean="0"/>
                        <a:t>m2</a:t>
                      </a:r>
                      <a:endParaRPr lang="en-US" sz="1400" strike="sngStrike" dirty="0"/>
                    </a:p>
                  </a:txBody>
                  <a:tcPr>
                    <a:solidFill>
                      <a:srgbClr val="CADCDF"/>
                    </a:solidFill>
                  </a:tcPr>
                </a:tc>
                <a:tc>
                  <a:txBody>
                    <a:bodyPr/>
                    <a:lstStyle/>
                    <a:p>
                      <a:r>
                        <a:rPr lang="en-US" sz="1400" strike="sngStrike" dirty="0" smtClean="0"/>
                        <a:t>m3</a:t>
                      </a:r>
                      <a:endParaRPr lang="en-US" sz="1400" strike="sngStrike" dirty="0"/>
                    </a:p>
                  </a:txBody>
                  <a:tcPr>
                    <a:solidFill>
                      <a:srgbClr val="CADCDF"/>
                    </a:solidFill>
                  </a:tcPr>
                </a:tc>
                <a:tc>
                  <a:txBody>
                    <a:bodyPr/>
                    <a:lstStyle/>
                    <a:p>
                      <a:r>
                        <a:rPr lang="en-US" sz="1400" strike="sngStrike" dirty="0" smtClean="0"/>
                        <a:t>m4</a:t>
                      </a:r>
                      <a:endParaRPr lang="en-US" sz="1400" strike="sngStrike" dirty="0"/>
                    </a:p>
                  </a:txBody>
                  <a:tcPr>
                    <a:solidFill>
                      <a:srgbClr val="CADCDF"/>
                    </a:solidFill>
                  </a:tcPr>
                </a:tc>
              </a:tr>
            </a:tbl>
          </a:graphicData>
        </a:graphic>
      </p:graphicFrame>
      <p:sp>
        <p:nvSpPr>
          <p:cNvPr id="14" name="TextBox 13"/>
          <p:cNvSpPr txBox="1"/>
          <p:nvPr/>
        </p:nvSpPr>
        <p:spPr>
          <a:xfrm>
            <a:off x="457200" y="3549568"/>
            <a:ext cx="4104429" cy="369332"/>
          </a:xfrm>
          <a:prstGeom prst="rect">
            <a:avLst/>
          </a:prstGeom>
          <a:noFill/>
        </p:spPr>
        <p:txBody>
          <a:bodyPr wrap="square" rtlCol="0">
            <a:spAutoFit/>
          </a:bodyPr>
          <a:lstStyle/>
          <a:p>
            <a:r>
              <a:rPr lang="en-US" dirty="0" smtClean="0"/>
              <a:t>Remove subsumed mutants:</a:t>
            </a:r>
            <a:endParaRPr lang="en-US" dirty="0"/>
          </a:p>
        </p:txBody>
      </p:sp>
      <p:graphicFrame>
        <p:nvGraphicFramePr>
          <p:cNvPr id="18" name="Table 17"/>
          <p:cNvGraphicFramePr>
            <a:graphicFrameLocks noGrp="1"/>
          </p:cNvGraphicFramePr>
          <p:nvPr>
            <p:extLst>
              <p:ext uri="{D42A27DB-BD31-4B8C-83A1-F6EECF244321}">
                <p14:modId xmlns:p14="http://schemas.microsoft.com/office/powerpoint/2010/main" val="4231412378"/>
              </p:ext>
            </p:extLst>
          </p:nvPr>
        </p:nvGraphicFramePr>
        <p:xfrm>
          <a:off x="583838" y="4089507"/>
          <a:ext cx="3107932" cy="1523999"/>
        </p:xfrm>
        <a:graphic>
          <a:graphicData uri="http://schemas.openxmlformats.org/drawingml/2006/table">
            <a:tbl>
              <a:tblPr firstRow="1" bandRow="1">
                <a:tableStyleId>{5C22544A-7EE6-4342-B048-85BDC9FD1C3A}</a:tableStyleId>
              </a:tblPr>
              <a:tblGrid>
                <a:gridCol w="776983"/>
                <a:gridCol w="776983"/>
                <a:gridCol w="776983"/>
                <a:gridCol w="776983"/>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strike="sngStrike" dirty="0" smtClean="0"/>
                        <a:t>m1</a:t>
                      </a:r>
                      <a:endParaRPr lang="en-US" sz="1400" strike="sngStrike" dirty="0"/>
                    </a:p>
                  </a:txBody>
                  <a:tcPr>
                    <a:solidFill>
                      <a:srgbClr val="CADCDF"/>
                    </a:solidFill>
                  </a:tcPr>
                </a:tc>
                <a:tc>
                  <a:txBody>
                    <a:bodyPr/>
                    <a:lstStyle/>
                    <a:p>
                      <a:r>
                        <a:rPr lang="en-US" sz="1400" strike="sngStrike" dirty="0" smtClean="0"/>
                        <a:t>t1</a:t>
                      </a:r>
                      <a:endParaRPr lang="en-US" sz="1400" strike="sngStrike" dirty="0"/>
                    </a:p>
                  </a:txBody>
                  <a:tcPr>
                    <a:solidFill>
                      <a:srgbClr val="CADCDF"/>
                    </a:solidFill>
                  </a:tcPr>
                </a:tc>
                <a:tc>
                  <a:txBody>
                    <a:bodyPr/>
                    <a:lstStyle/>
                    <a:p>
                      <a:r>
                        <a:rPr lang="en-US" sz="1400" strike="sngStrike" dirty="0" smtClean="0"/>
                        <a:t>t2</a:t>
                      </a:r>
                      <a:endParaRPr lang="en-US" sz="1400" strike="sngStrike" dirty="0"/>
                    </a:p>
                  </a:txBody>
                  <a:tcPr>
                    <a:solidFill>
                      <a:srgbClr val="CADCDF"/>
                    </a:solidFill>
                  </a:tcPr>
                </a:tc>
                <a:tc>
                  <a:txBody>
                    <a:bodyPr/>
                    <a:lstStyle/>
                    <a:p>
                      <a:endParaRPr lang="en-US" sz="1400" dirty="0"/>
                    </a:p>
                  </a:txBody>
                  <a:tcPr>
                    <a:solidFill>
                      <a:srgbClr val="CADCDF"/>
                    </a:solidFill>
                  </a:tcPr>
                </a:tc>
              </a:tr>
              <a:tr h="184029">
                <a:tc>
                  <a:txBody>
                    <a:bodyPr/>
                    <a:lstStyle/>
                    <a:p>
                      <a:r>
                        <a:rPr lang="en-US" sz="1400" b="1" dirty="0" smtClean="0">
                          <a:solidFill>
                            <a:srgbClr val="2B1026"/>
                          </a:solidFill>
                        </a:rPr>
                        <a:t>m2</a:t>
                      </a:r>
                      <a:endParaRPr lang="en-US" sz="1400" b="1"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strike="sngStrike" dirty="0" smtClean="0"/>
                        <a:t>m4</a:t>
                      </a:r>
                      <a:endParaRPr lang="en-US" sz="1400" strike="sngStrike" dirty="0"/>
                    </a:p>
                  </a:txBody>
                  <a:tcPr>
                    <a:solidFill>
                      <a:srgbClr val="CADCDF"/>
                    </a:solidFill>
                  </a:tcPr>
                </a:tc>
                <a:tc>
                  <a:txBody>
                    <a:bodyPr/>
                    <a:lstStyle/>
                    <a:p>
                      <a:r>
                        <a:rPr lang="en-US" sz="1400" strike="sngStrike" dirty="0" smtClean="0"/>
                        <a:t>t1</a:t>
                      </a:r>
                      <a:endParaRPr lang="en-US" sz="1400" strike="sngStrike" dirty="0"/>
                    </a:p>
                  </a:txBody>
                  <a:tcPr>
                    <a:solidFill>
                      <a:srgbClr val="CADCDF"/>
                    </a:solidFill>
                  </a:tcPr>
                </a:tc>
                <a:tc>
                  <a:txBody>
                    <a:bodyPr/>
                    <a:lstStyle/>
                    <a:p>
                      <a:r>
                        <a:rPr lang="en-US" sz="1400" strike="sngStrike" dirty="0" smtClean="0"/>
                        <a:t>t2</a:t>
                      </a:r>
                      <a:endParaRPr lang="en-US" sz="1400" strike="sngStrike" dirty="0"/>
                    </a:p>
                  </a:txBody>
                  <a:tcPr>
                    <a:solidFill>
                      <a:srgbClr val="CADCDF"/>
                    </a:solidFill>
                  </a:tcPr>
                </a:tc>
                <a:tc>
                  <a:txBody>
                    <a:bodyPr/>
                    <a:lstStyle/>
                    <a:p>
                      <a:endParaRPr lang="en-US" sz="1400" dirty="0"/>
                    </a:p>
                  </a:txBody>
                  <a:tcPr>
                    <a:solidFill>
                      <a:srgbClr val="CADCDF"/>
                    </a:solidFill>
                  </a:tcPr>
                </a:tc>
              </a:tr>
            </a:tbl>
          </a:graphicData>
        </a:graphic>
      </p:graphicFrame>
      <p:sp>
        <p:nvSpPr>
          <p:cNvPr id="12" name="Circular Arrow 11"/>
          <p:cNvSpPr/>
          <p:nvPr/>
        </p:nvSpPr>
        <p:spPr bwMode="auto">
          <a:xfrm rot="16200000" flipV="1">
            <a:off x="3672856" y="4900634"/>
            <a:ext cx="587642" cy="473946"/>
          </a:xfrm>
          <a:prstGeom prst="circular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72844544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5541"/>
            <a:ext cx="8229600" cy="3539861"/>
          </a:xfrm>
        </p:spPr>
        <p:txBody>
          <a:bodyPr/>
          <a:lstStyle/>
          <a:p>
            <a:r>
              <a:rPr lang="en-US" sz="2000" dirty="0" smtClean="0">
                <a:latin typeface="Palatino"/>
                <a:cs typeface="Palatino"/>
              </a:rPr>
              <a:t>Mutation analysis is an expensive technique for test suite quality measurement.</a:t>
            </a:r>
            <a:br>
              <a:rPr lang="en-US" sz="2000" dirty="0" smtClean="0">
                <a:latin typeface="Palatino"/>
                <a:cs typeface="Palatino"/>
              </a:rPr>
            </a:br>
            <a:r>
              <a:rPr lang="en-US" sz="2000" dirty="0">
                <a:latin typeface="Palatino"/>
                <a:cs typeface="Palatino"/>
              </a:rPr>
              <a:t/>
            </a:r>
            <a:br>
              <a:rPr lang="en-US" sz="2000" dirty="0">
                <a:latin typeface="Palatino"/>
                <a:cs typeface="Palatino"/>
              </a:rPr>
            </a:br>
            <a:r>
              <a:rPr lang="en-US" sz="2000" dirty="0" smtClean="0">
                <a:latin typeface="Palatino"/>
                <a:cs typeface="Palatino"/>
              </a:rPr>
              <a:t>A majority of mutants encode similar faults. Some of them are also easy to detect.</a:t>
            </a:r>
            <a:br>
              <a:rPr lang="en-US" sz="2000" dirty="0" smtClean="0">
                <a:latin typeface="Palatino"/>
                <a:cs typeface="Palatino"/>
              </a:rPr>
            </a:br>
            <a:r>
              <a:rPr lang="en-US" sz="2000" dirty="0">
                <a:latin typeface="Palatino"/>
                <a:cs typeface="Palatino"/>
              </a:rPr>
              <a:t/>
            </a:r>
            <a:br>
              <a:rPr lang="en-US" sz="2000" dirty="0">
                <a:latin typeface="Palatino"/>
                <a:cs typeface="Palatino"/>
              </a:rPr>
            </a:br>
            <a:r>
              <a:rPr lang="en-US" sz="2000" dirty="0" smtClean="0">
                <a:latin typeface="Palatino"/>
                <a:cs typeface="Palatino"/>
              </a:rPr>
              <a:t>Avoiding duplicate or trivial mutants can help lower the expenditure.</a:t>
            </a:r>
            <a:br>
              <a:rPr lang="en-US" sz="2000" dirty="0" smtClean="0">
                <a:latin typeface="Palatino"/>
                <a:cs typeface="Palatino"/>
              </a:rPr>
            </a:br>
            <a:r>
              <a:rPr lang="en-US" sz="2000" dirty="0" smtClean="0">
                <a:latin typeface="Palatino"/>
                <a:cs typeface="Palatino"/>
              </a:rPr>
              <a:t/>
            </a:r>
            <a:br>
              <a:rPr lang="en-US" sz="2000" dirty="0" smtClean="0">
                <a:latin typeface="Palatino"/>
                <a:cs typeface="Palatino"/>
              </a:rPr>
            </a:br>
            <a:endParaRPr lang="en-US" sz="2000" dirty="0">
              <a:latin typeface="Palatino"/>
              <a:cs typeface="Palatino"/>
            </a:endParaRPr>
          </a:p>
        </p:txBody>
      </p:sp>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a:t>
            </a:fld>
            <a:endParaRPr lang="en-US"/>
          </a:p>
        </p:txBody>
      </p:sp>
      <p:sp>
        <p:nvSpPr>
          <p:cNvPr id="7" name="Title 1"/>
          <p:cNvSpPr txBox="1">
            <a:spLocks/>
          </p:cNvSpPr>
          <p:nvPr/>
        </p:nvSpPr>
        <p:spPr bwMode="auto">
          <a:xfrm>
            <a:off x="457200" y="457200"/>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a:lstStyle>
          <a:p>
            <a:r>
              <a:rPr lang="en-US" dirty="0" smtClean="0"/>
              <a:t>Mutation analysis</a:t>
            </a:r>
            <a:endParaRPr lang="en-US" dirty="0"/>
          </a:p>
        </p:txBody>
      </p:sp>
    </p:spTree>
    <p:extLst>
      <p:ext uri="{BB962C8B-B14F-4D97-AF65-F5344CB8AC3E}">
        <p14:creationId xmlns:p14="http://schemas.microsoft.com/office/powerpoint/2010/main" val="402719403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disjoint mutant set</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29</a:t>
            </a:fld>
            <a:endParaRPr lang="en-US">
              <a:solidFill>
                <a:srgbClr val="717171"/>
              </a:solidFill>
              <a:latin typeface="Verdana" charset="0"/>
            </a:endParaRPr>
          </a:p>
        </p:txBody>
      </p:sp>
      <p:sp>
        <p:nvSpPr>
          <p:cNvPr id="4" name="TextBox 3"/>
          <p:cNvSpPr txBox="1"/>
          <p:nvPr/>
        </p:nvSpPr>
        <p:spPr>
          <a:xfrm>
            <a:off x="457200" y="1010007"/>
            <a:ext cx="798806" cy="369332"/>
          </a:xfrm>
          <a:prstGeom prst="rect">
            <a:avLst/>
          </a:prstGeom>
          <a:noFill/>
        </p:spPr>
        <p:txBody>
          <a:bodyPr wrap="square" rtlCol="0">
            <a:spAutoFit/>
          </a:bodyPr>
          <a:lstStyle/>
          <a:p>
            <a:r>
              <a:rPr lang="en-US" dirty="0" smtClean="0"/>
              <a:t>Input:</a:t>
            </a:r>
            <a:endParaRPr lang="en-US" dirty="0"/>
          </a:p>
        </p:txBody>
      </p:sp>
      <p:sp>
        <p:nvSpPr>
          <p:cNvPr id="11" name="TextBox 10"/>
          <p:cNvSpPr txBox="1"/>
          <p:nvPr/>
        </p:nvSpPr>
        <p:spPr>
          <a:xfrm>
            <a:off x="457200" y="2229207"/>
            <a:ext cx="4104429" cy="369332"/>
          </a:xfrm>
          <a:prstGeom prst="rect">
            <a:avLst/>
          </a:prstGeom>
          <a:noFill/>
        </p:spPr>
        <p:txBody>
          <a:bodyPr wrap="square" rtlCol="0">
            <a:spAutoFit/>
          </a:bodyPr>
          <a:lstStyle/>
          <a:p>
            <a:r>
              <a:rPr lang="en-US" dirty="0" smtClean="0"/>
              <a:t>Compute minimum test suite</a:t>
            </a:r>
            <a:r>
              <a:rPr lang="en-US" dirty="0"/>
              <a:t>: {t1,t2</a:t>
            </a:r>
            <a:r>
              <a:rPr lang="en-US" dirty="0" smtClean="0"/>
              <a:t>}</a:t>
            </a:r>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2588757131"/>
              </p:ext>
            </p:extLst>
          </p:nvPr>
        </p:nvGraphicFramePr>
        <p:xfrm>
          <a:off x="4563000" y="1104764"/>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184029">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184029">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184029">
                <a:tc>
                  <a:txBody>
                    <a:bodyPr/>
                    <a:lstStyle/>
                    <a:p>
                      <a:r>
                        <a:rPr lang="en-US" sz="1400" strike="sngStrike" dirty="0" smtClean="0"/>
                        <a:t>t3</a:t>
                      </a:r>
                      <a:endParaRPr lang="en-US" sz="1400" strike="sngStrike" dirty="0"/>
                    </a:p>
                  </a:txBody>
                  <a:tcPr>
                    <a:solidFill>
                      <a:srgbClr val="CADCDF"/>
                    </a:solidFill>
                  </a:tcPr>
                </a:tc>
                <a:tc>
                  <a:txBody>
                    <a:bodyPr/>
                    <a:lstStyle/>
                    <a:p>
                      <a:endParaRPr lang="en-US" sz="1400" strike="sngStrike" dirty="0"/>
                    </a:p>
                  </a:txBody>
                  <a:tcPr>
                    <a:solidFill>
                      <a:srgbClr val="CADCDF"/>
                    </a:solidFill>
                  </a:tcPr>
                </a:tc>
                <a:tc>
                  <a:txBody>
                    <a:bodyPr/>
                    <a:lstStyle/>
                    <a:p>
                      <a:r>
                        <a:rPr lang="en-US" sz="1400" strike="sngStrike" dirty="0" smtClean="0"/>
                        <a:t>m2</a:t>
                      </a:r>
                      <a:endParaRPr lang="en-US" sz="1400" strike="sngStrike" dirty="0"/>
                    </a:p>
                  </a:txBody>
                  <a:tcPr>
                    <a:solidFill>
                      <a:srgbClr val="CADCDF"/>
                    </a:solidFill>
                  </a:tcPr>
                </a:tc>
                <a:tc>
                  <a:txBody>
                    <a:bodyPr/>
                    <a:lstStyle/>
                    <a:p>
                      <a:r>
                        <a:rPr lang="en-US" sz="1400" strike="sngStrike" dirty="0" smtClean="0"/>
                        <a:t>m3</a:t>
                      </a:r>
                      <a:endParaRPr lang="en-US" sz="1400" strike="sngStrike" dirty="0"/>
                    </a:p>
                  </a:txBody>
                  <a:tcPr>
                    <a:solidFill>
                      <a:srgbClr val="CADCDF"/>
                    </a:solidFill>
                  </a:tcPr>
                </a:tc>
                <a:tc>
                  <a:txBody>
                    <a:bodyPr/>
                    <a:lstStyle/>
                    <a:p>
                      <a:r>
                        <a:rPr lang="en-US" sz="1400" strike="sngStrike" dirty="0" smtClean="0"/>
                        <a:t>m4</a:t>
                      </a:r>
                      <a:endParaRPr lang="en-US" sz="1400" strike="sngStrike" dirty="0"/>
                    </a:p>
                  </a:txBody>
                  <a:tcPr>
                    <a:solidFill>
                      <a:srgbClr val="CADCDF"/>
                    </a:solidFill>
                  </a:tcPr>
                </a:tc>
              </a:tr>
            </a:tbl>
          </a:graphicData>
        </a:graphic>
      </p:graphicFrame>
      <p:sp>
        <p:nvSpPr>
          <p:cNvPr id="14" name="TextBox 13"/>
          <p:cNvSpPr txBox="1"/>
          <p:nvPr/>
        </p:nvSpPr>
        <p:spPr>
          <a:xfrm>
            <a:off x="457200" y="2961870"/>
            <a:ext cx="4104429" cy="369332"/>
          </a:xfrm>
          <a:prstGeom prst="rect">
            <a:avLst/>
          </a:prstGeom>
          <a:noFill/>
        </p:spPr>
        <p:txBody>
          <a:bodyPr wrap="square" rtlCol="0">
            <a:spAutoFit/>
          </a:bodyPr>
          <a:lstStyle/>
          <a:p>
            <a:r>
              <a:rPr lang="en-US" dirty="0" smtClean="0"/>
              <a:t>Remove subsumed mutants:</a:t>
            </a:r>
            <a:endParaRPr lang="en-US" dirty="0"/>
          </a:p>
        </p:txBody>
      </p:sp>
      <p:graphicFrame>
        <p:nvGraphicFramePr>
          <p:cNvPr id="18" name="Table 17"/>
          <p:cNvGraphicFramePr>
            <a:graphicFrameLocks noGrp="1"/>
          </p:cNvGraphicFramePr>
          <p:nvPr>
            <p:extLst>
              <p:ext uri="{D42A27DB-BD31-4B8C-83A1-F6EECF244321}">
                <p14:modId xmlns:p14="http://schemas.microsoft.com/office/powerpoint/2010/main" val="1562060561"/>
              </p:ext>
            </p:extLst>
          </p:nvPr>
        </p:nvGraphicFramePr>
        <p:xfrm>
          <a:off x="583838" y="3501809"/>
          <a:ext cx="3107932" cy="1523999"/>
        </p:xfrm>
        <a:graphic>
          <a:graphicData uri="http://schemas.openxmlformats.org/drawingml/2006/table">
            <a:tbl>
              <a:tblPr firstRow="1" bandRow="1">
                <a:tableStyleId>{5C22544A-7EE6-4342-B048-85BDC9FD1C3A}</a:tableStyleId>
              </a:tblPr>
              <a:tblGrid>
                <a:gridCol w="776983"/>
                <a:gridCol w="776983"/>
                <a:gridCol w="776983"/>
                <a:gridCol w="776983"/>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strike="sngStrike" dirty="0" smtClean="0"/>
                        <a:t>m1</a:t>
                      </a:r>
                      <a:endParaRPr lang="en-US" sz="1400" strike="sngStrike" dirty="0"/>
                    </a:p>
                  </a:txBody>
                  <a:tcPr>
                    <a:solidFill>
                      <a:srgbClr val="CADCDF"/>
                    </a:solidFill>
                  </a:tcPr>
                </a:tc>
                <a:tc>
                  <a:txBody>
                    <a:bodyPr/>
                    <a:lstStyle/>
                    <a:p>
                      <a:r>
                        <a:rPr lang="en-US" sz="1400" strike="sngStrike" dirty="0" smtClean="0"/>
                        <a:t>t1</a:t>
                      </a:r>
                      <a:endParaRPr lang="en-US" sz="1400" strike="sngStrike" dirty="0"/>
                    </a:p>
                  </a:txBody>
                  <a:tcPr>
                    <a:solidFill>
                      <a:srgbClr val="CADCDF"/>
                    </a:solidFill>
                  </a:tcPr>
                </a:tc>
                <a:tc>
                  <a:txBody>
                    <a:bodyPr/>
                    <a:lstStyle/>
                    <a:p>
                      <a:r>
                        <a:rPr lang="en-US" sz="1400" strike="sngStrike" dirty="0" smtClean="0"/>
                        <a:t>t2</a:t>
                      </a:r>
                      <a:endParaRPr lang="en-US" sz="1400" strike="sngStrike" dirty="0"/>
                    </a:p>
                  </a:txBody>
                  <a:tcPr>
                    <a:solidFill>
                      <a:srgbClr val="CADCDF"/>
                    </a:solidFill>
                  </a:tcPr>
                </a:tc>
                <a:tc>
                  <a:txBody>
                    <a:bodyPr/>
                    <a:lstStyle/>
                    <a:p>
                      <a:endParaRPr lang="en-US" sz="1400" dirty="0"/>
                    </a:p>
                  </a:txBody>
                  <a:tcPr>
                    <a:solidFill>
                      <a:srgbClr val="CADCDF"/>
                    </a:solidFill>
                  </a:tcPr>
                </a:tc>
              </a:tr>
              <a:tr h="184029">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strike="sngStrike" dirty="0" smtClean="0"/>
                        <a:t>m4</a:t>
                      </a:r>
                      <a:endParaRPr lang="en-US" sz="1400" strike="sngStrike" dirty="0"/>
                    </a:p>
                  </a:txBody>
                  <a:tcPr>
                    <a:solidFill>
                      <a:srgbClr val="CADCDF"/>
                    </a:solidFill>
                  </a:tcPr>
                </a:tc>
                <a:tc>
                  <a:txBody>
                    <a:bodyPr/>
                    <a:lstStyle/>
                    <a:p>
                      <a:r>
                        <a:rPr lang="en-US" sz="1400" strike="sngStrike" dirty="0" smtClean="0"/>
                        <a:t>t1</a:t>
                      </a:r>
                      <a:endParaRPr lang="en-US" sz="1400" strike="sngStrike" dirty="0"/>
                    </a:p>
                  </a:txBody>
                  <a:tcPr>
                    <a:solidFill>
                      <a:srgbClr val="CADCDF"/>
                    </a:solidFill>
                  </a:tcPr>
                </a:tc>
                <a:tc>
                  <a:txBody>
                    <a:bodyPr/>
                    <a:lstStyle/>
                    <a:p>
                      <a:r>
                        <a:rPr lang="en-US" sz="1400" strike="sngStrike" dirty="0" smtClean="0"/>
                        <a:t>t2</a:t>
                      </a:r>
                      <a:endParaRPr lang="en-US" sz="1400" strike="sngStrike" dirty="0"/>
                    </a:p>
                  </a:txBody>
                  <a:tcPr>
                    <a:solidFill>
                      <a:srgbClr val="CADCDF"/>
                    </a:solidFill>
                  </a:tcPr>
                </a:tc>
                <a:tc>
                  <a:txBody>
                    <a:bodyPr/>
                    <a:lstStyle/>
                    <a:p>
                      <a:endParaRPr lang="en-US" sz="1400" dirty="0"/>
                    </a:p>
                  </a:txBody>
                  <a:tcPr>
                    <a:solidFill>
                      <a:srgbClr val="CADCDF"/>
                    </a:solidFill>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3547863764"/>
              </p:ext>
            </p:extLst>
          </p:nvPr>
        </p:nvGraphicFramePr>
        <p:xfrm>
          <a:off x="4563000" y="3501809"/>
          <a:ext cx="3107932" cy="1523999"/>
        </p:xfrm>
        <a:graphic>
          <a:graphicData uri="http://schemas.openxmlformats.org/drawingml/2006/table">
            <a:tbl>
              <a:tblPr firstRow="1" bandRow="1">
                <a:tableStyleId>{5C22544A-7EE6-4342-B048-85BDC9FD1C3A}</a:tableStyleId>
              </a:tblPr>
              <a:tblGrid>
                <a:gridCol w="776983"/>
                <a:gridCol w="776983"/>
                <a:gridCol w="776983"/>
                <a:gridCol w="776983"/>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bl>
          </a:graphicData>
        </a:graphic>
      </p:graphicFrame>
      <p:sp>
        <p:nvSpPr>
          <p:cNvPr id="17" name="TextBox 16"/>
          <p:cNvSpPr txBox="1"/>
          <p:nvPr/>
        </p:nvSpPr>
        <p:spPr>
          <a:xfrm>
            <a:off x="609600" y="5313380"/>
            <a:ext cx="4104429" cy="369332"/>
          </a:xfrm>
          <a:prstGeom prst="rect">
            <a:avLst/>
          </a:prstGeom>
          <a:noFill/>
        </p:spPr>
        <p:txBody>
          <a:bodyPr wrap="square" rtlCol="0">
            <a:spAutoFit/>
          </a:bodyPr>
          <a:lstStyle/>
          <a:p>
            <a:r>
              <a:rPr lang="en-US" dirty="0" smtClean="0"/>
              <a:t>Disjoint mutant set = {m2,m3}</a:t>
            </a:r>
            <a:endParaRPr lang="en-US" dirty="0"/>
          </a:p>
        </p:txBody>
      </p:sp>
    </p:spTree>
    <p:extLst>
      <p:ext uri="{BB962C8B-B14F-4D97-AF65-F5344CB8AC3E}">
        <p14:creationId xmlns:p14="http://schemas.microsoft.com/office/powerpoint/2010/main" val="206478947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Disjoint mutant set as the set of unique variants</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30</a:t>
            </a:fld>
            <a:endParaRPr lang="en-US">
              <a:solidFill>
                <a:srgbClr val="717171"/>
              </a:solidFill>
              <a:latin typeface="Verdana" charset="0"/>
            </a:endParaRPr>
          </a:p>
        </p:txBody>
      </p:sp>
      <p:sp>
        <p:nvSpPr>
          <p:cNvPr id="2" name="TextBox 1"/>
          <p:cNvSpPr txBox="1"/>
          <p:nvPr/>
        </p:nvSpPr>
        <p:spPr>
          <a:xfrm>
            <a:off x="822325" y="1400416"/>
            <a:ext cx="7864475" cy="3477875"/>
          </a:xfrm>
          <a:prstGeom prst="rect">
            <a:avLst/>
          </a:prstGeom>
          <a:noFill/>
        </p:spPr>
        <p:txBody>
          <a:bodyPr wrap="square" rtlCol="0">
            <a:spAutoFit/>
          </a:bodyPr>
          <a:lstStyle/>
          <a:p>
            <a:r>
              <a:rPr lang="en-US" sz="2000" dirty="0" smtClean="0">
                <a:latin typeface="Palatino"/>
                <a:cs typeface="Palatino"/>
              </a:rPr>
              <a:t>Does the disjoint set of mutants represent all unique variants?</a:t>
            </a:r>
          </a:p>
          <a:p>
            <a:r>
              <a:rPr lang="en-US" sz="2000" dirty="0" smtClean="0">
                <a:latin typeface="Palatino"/>
                <a:cs typeface="Palatino"/>
              </a:rPr>
              <a:t>Or, can it be used as a measure of redundancy in the mutant set?</a:t>
            </a:r>
          </a:p>
          <a:p>
            <a:endParaRPr lang="en-US" sz="2000" dirty="0" smtClean="0">
              <a:latin typeface="Palatino"/>
              <a:cs typeface="Palatino"/>
            </a:endParaRPr>
          </a:p>
          <a:p>
            <a:pPr marL="342900" indent="-342900">
              <a:buFont typeface="Arial"/>
              <a:buChar char="•"/>
            </a:pPr>
            <a:r>
              <a:rPr lang="en-US" sz="2000" dirty="0" smtClean="0">
                <a:latin typeface="Palatino"/>
                <a:cs typeface="Palatino"/>
              </a:rPr>
              <a:t>Can represent only as many variants as there are test cases in the minimal test suite (the minimal test suite is usually much smaller than the full test suite.).</a:t>
            </a:r>
          </a:p>
          <a:p>
            <a:pPr marL="342900" indent="-342900">
              <a:buFont typeface="Arial"/>
              <a:buChar char="•"/>
            </a:pPr>
            <a:endParaRPr lang="en-US" sz="2000" dirty="0" smtClean="0">
              <a:latin typeface="Palatino"/>
              <a:cs typeface="Palatino"/>
            </a:endParaRPr>
          </a:p>
          <a:p>
            <a:pPr marL="342900" indent="-342900">
              <a:buFont typeface="Arial"/>
              <a:buChar char="•"/>
            </a:pPr>
            <a:r>
              <a:rPr lang="en-US" sz="2000" dirty="0" smtClean="0">
                <a:latin typeface="Palatino"/>
                <a:cs typeface="Palatino"/>
              </a:rPr>
              <a:t>Hence, only </a:t>
            </a:r>
            <a:r>
              <a:rPr lang="en-US" sz="2000" dirty="0">
                <a:latin typeface="Palatino"/>
                <a:cs typeface="Palatino"/>
              </a:rPr>
              <a:t>if we assume that each test case in minimal test suite kills separate unique </a:t>
            </a:r>
            <a:r>
              <a:rPr lang="en-US" sz="2000" dirty="0" smtClean="0">
                <a:latin typeface="Palatino"/>
                <a:cs typeface="Palatino"/>
              </a:rPr>
              <a:t>variants.</a:t>
            </a:r>
          </a:p>
          <a:p>
            <a:endParaRPr lang="en-US" sz="2000" dirty="0" smtClean="0">
              <a:latin typeface="Palatino"/>
              <a:cs typeface="Palatino"/>
            </a:endParaRPr>
          </a:p>
          <a:p>
            <a:r>
              <a:rPr lang="en-US" sz="2000" dirty="0" smtClean="0">
                <a:latin typeface="Palatino"/>
                <a:cs typeface="Palatino"/>
              </a:rPr>
              <a:t>This </a:t>
            </a:r>
            <a:r>
              <a:rPr lang="en-US" sz="2000" dirty="0">
                <a:latin typeface="Palatino"/>
                <a:cs typeface="Palatino"/>
              </a:rPr>
              <a:t>is rarely the </a:t>
            </a:r>
            <a:r>
              <a:rPr lang="en-US" sz="2000" dirty="0" smtClean="0">
                <a:latin typeface="Palatino"/>
                <a:cs typeface="Palatino"/>
              </a:rPr>
              <a:t>case.</a:t>
            </a:r>
          </a:p>
        </p:txBody>
      </p:sp>
    </p:spTree>
    <p:extLst>
      <p:ext uri="{BB962C8B-B14F-4D97-AF65-F5344CB8AC3E}">
        <p14:creationId xmlns:p14="http://schemas.microsoft.com/office/powerpoint/2010/main" val="338615649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a:t>Disjoint mutants as a measure of </a:t>
            </a:r>
            <a:r>
              <a:rPr lang="en-US" dirty="0" smtClean="0"/>
              <a:t>thoroughness</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31</a:t>
            </a:fld>
            <a:endParaRPr lang="en-US">
              <a:solidFill>
                <a:srgbClr val="717171"/>
              </a:solidFill>
              <a:latin typeface="Verdana" charset="0"/>
            </a:endParaRPr>
          </a:p>
        </p:txBody>
      </p:sp>
      <p:sp>
        <p:nvSpPr>
          <p:cNvPr id="2" name="TextBox 1"/>
          <p:cNvSpPr txBox="1"/>
          <p:nvPr/>
        </p:nvSpPr>
        <p:spPr>
          <a:xfrm>
            <a:off x="822325" y="3071861"/>
            <a:ext cx="7864475" cy="1938992"/>
          </a:xfrm>
          <a:prstGeom prst="rect">
            <a:avLst/>
          </a:prstGeom>
          <a:noFill/>
        </p:spPr>
        <p:txBody>
          <a:bodyPr wrap="square" rtlCol="0">
            <a:spAutoFit/>
          </a:bodyPr>
          <a:lstStyle/>
          <a:p>
            <a:r>
              <a:rPr lang="en-US" sz="2000" dirty="0" smtClean="0">
                <a:latin typeface="Palatino"/>
                <a:cs typeface="Palatino"/>
              </a:rPr>
              <a:t>We need only t1,t2 or t2,t3, or t1,t3 to kill all three mutants. Even though all three are plainly of similar strength.</a:t>
            </a:r>
          </a:p>
          <a:p>
            <a:r>
              <a:rPr lang="en-US" sz="2000" dirty="0">
                <a:latin typeface="Palatino"/>
                <a:cs typeface="Palatino"/>
              </a:rPr>
              <a:t>T</a:t>
            </a:r>
            <a:r>
              <a:rPr lang="en-US" sz="2000" dirty="0" smtClean="0">
                <a:latin typeface="Palatino"/>
                <a:cs typeface="Palatino"/>
              </a:rPr>
              <a:t>he minimum mutant set is only m1,m2, or m2,m3, or m1,m3</a:t>
            </a:r>
          </a:p>
          <a:p>
            <a:endParaRPr lang="en-US" sz="2000" dirty="0">
              <a:latin typeface="Palatino"/>
              <a:cs typeface="Palatino"/>
            </a:endParaRPr>
          </a:p>
          <a:p>
            <a:r>
              <a:rPr lang="en-US" sz="2000" dirty="0" smtClean="0">
                <a:latin typeface="Palatino"/>
                <a:cs typeface="Palatino"/>
              </a:rPr>
              <a:t>Disjoint mutants sets may throw away mutants that are not subsumed by any others individually.</a:t>
            </a:r>
            <a:endParaRPr lang="en-US" sz="2000" dirty="0">
              <a:latin typeface="Palatino"/>
              <a:cs typeface="Palatino"/>
            </a:endParaRPr>
          </a:p>
        </p:txBody>
      </p:sp>
      <p:graphicFrame>
        <p:nvGraphicFramePr>
          <p:cNvPr id="4" name="Table 3"/>
          <p:cNvGraphicFramePr>
            <a:graphicFrameLocks noGrp="1"/>
          </p:cNvGraphicFramePr>
          <p:nvPr>
            <p:extLst>
              <p:ext uri="{D42A27DB-BD31-4B8C-83A1-F6EECF244321}">
                <p14:modId xmlns:p14="http://schemas.microsoft.com/office/powerpoint/2010/main" val="1140143060"/>
              </p:ext>
            </p:extLst>
          </p:nvPr>
        </p:nvGraphicFramePr>
        <p:xfrm>
          <a:off x="1067544" y="1230406"/>
          <a:ext cx="6096000" cy="148336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r>
                        <a:rPr lang="en-US" dirty="0" smtClean="0"/>
                        <a:t>Tests</a:t>
                      </a:r>
                      <a:endParaRPr lang="en-US" dirty="0"/>
                    </a:p>
                  </a:txBody>
                  <a:tcPr/>
                </a:tc>
                <a:tc gridSpan="3">
                  <a:txBody>
                    <a:bodyPr/>
                    <a:lstStyle/>
                    <a:p>
                      <a:r>
                        <a:rPr lang="en-US" dirty="0" smtClean="0"/>
                        <a:t>Mutants killed</a:t>
                      </a:r>
                      <a:r>
                        <a:rPr lang="en-US" baseline="0" dirty="0" smtClean="0"/>
                        <a:t> by the given test</a:t>
                      </a:r>
                      <a:endParaRPr lang="en-US" dirty="0"/>
                    </a:p>
                  </a:txBody>
                  <a:tcPr/>
                </a:tc>
                <a:tc hMerge="1">
                  <a:txBody>
                    <a:bodyPr/>
                    <a:lstStyle/>
                    <a:p>
                      <a:endParaRPr lang="en-US" dirty="0"/>
                    </a:p>
                  </a:txBody>
                  <a:tcPr/>
                </a:tc>
                <a:tc hMerge="1">
                  <a:txBody>
                    <a:bodyPr/>
                    <a:lstStyle/>
                    <a:p>
                      <a:endParaRPr lang="en-US" dirty="0"/>
                    </a:p>
                  </a:txBody>
                  <a:tcPr/>
                </a:tc>
              </a:tr>
              <a:tr h="370840">
                <a:tc>
                  <a:txBody>
                    <a:bodyPr/>
                    <a:lstStyle/>
                    <a:p>
                      <a:r>
                        <a:rPr lang="en-US" dirty="0" smtClean="0"/>
                        <a:t>t1</a:t>
                      </a:r>
                      <a:endParaRPr lang="en-US" dirty="0"/>
                    </a:p>
                  </a:txBody>
                  <a:tcPr/>
                </a:tc>
                <a:tc>
                  <a:txBody>
                    <a:bodyPr/>
                    <a:lstStyle/>
                    <a:p>
                      <a:r>
                        <a:rPr lang="en-US" dirty="0" smtClean="0"/>
                        <a:t>m1</a:t>
                      </a:r>
                      <a:endParaRPr lang="en-US" dirty="0"/>
                    </a:p>
                  </a:txBody>
                  <a:tcPr/>
                </a:tc>
                <a:tc>
                  <a:txBody>
                    <a:bodyPr/>
                    <a:lstStyle/>
                    <a:p>
                      <a:r>
                        <a:rPr lang="en-US" dirty="0" smtClean="0"/>
                        <a:t>m1</a:t>
                      </a:r>
                      <a:endParaRPr lang="en-US" dirty="0"/>
                    </a:p>
                  </a:txBody>
                  <a:tcPr/>
                </a:tc>
                <a:tc>
                  <a:txBody>
                    <a:bodyPr/>
                    <a:lstStyle/>
                    <a:p>
                      <a:endParaRPr lang="en-US"/>
                    </a:p>
                  </a:txBody>
                  <a:tcPr/>
                </a:tc>
              </a:tr>
              <a:tr h="370840">
                <a:tc>
                  <a:txBody>
                    <a:bodyPr/>
                    <a:lstStyle/>
                    <a:p>
                      <a:r>
                        <a:rPr lang="en-US" dirty="0" smtClean="0"/>
                        <a:t>t2</a:t>
                      </a:r>
                      <a:endParaRPr lang="en-US" dirty="0"/>
                    </a:p>
                  </a:txBody>
                  <a:tcPr/>
                </a:tc>
                <a:tc>
                  <a:txBody>
                    <a:bodyPr/>
                    <a:lstStyle/>
                    <a:p>
                      <a:r>
                        <a:rPr lang="en-US" dirty="0" smtClean="0"/>
                        <a:t>m1</a:t>
                      </a:r>
                      <a:endParaRPr lang="en-US" dirty="0"/>
                    </a:p>
                  </a:txBody>
                  <a:tcPr/>
                </a:tc>
                <a:tc>
                  <a:txBody>
                    <a:bodyPr/>
                    <a:lstStyle/>
                    <a:p>
                      <a:endParaRPr lang="en-US"/>
                    </a:p>
                  </a:txBody>
                  <a:tcPr/>
                </a:tc>
                <a:tc>
                  <a:txBody>
                    <a:bodyPr/>
                    <a:lstStyle/>
                    <a:p>
                      <a:r>
                        <a:rPr lang="en-US" dirty="0" smtClean="0"/>
                        <a:t>m3</a:t>
                      </a:r>
                      <a:endParaRPr lang="en-US" dirty="0"/>
                    </a:p>
                  </a:txBody>
                  <a:tcPr/>
                </a:tc>
              </a:tr>
              <a:tr h="370840">
                <a:tc>
                  <a:txBody>
                    <a:bodyPr/>
                    <a:lstStyle/>
                    <a:p>
                      <a:r>
                        <a:rPr lang="en-US" dirty="0" smtClean="0"/>
                        <a:t>t3</a:t>
                      </a:r>
                      <a:endParaRPr lang="en-US" dirty="0"/>
                    </a:p>
                  </a:txBody>
                  <a:tcPr/>
                </a:tc>
                <a:tc>
                  <a:txBody>
                    <a:bodyPr/>
                    <a:lstStyle/>
                    <a:p>
                      <a:endParaRPr lang="en-US"/>
                    </a:p>
                  </a:txBody>
                  <a:tcPr/>
                </a:tc>
                <a:tc>
                  <a:txBody>
                    <a:bodyPr/>
                    <a:lstStyle/>
                    <a:p>
                      <a:r>
                        <a:rPr lang="en-US" dirty="0" smtClean="0"/>
                        <a:t>m2</a:t>
                      </a:r>
                      <a:endParaRPr lang="en-US" dirty="0"/>
                    </a:p>
                  </a:txBody>
                  <a:tcPr/>
                </a:tc>
                <a:tc>
                  <a:txBody>
                    <a:bodyPr/>
                    <a:lstStyle/>
                    <a:p>
                      <a:r>
                        <a:rPr lang="en-US" dirty="0" smtClean="0"/>
                        <a:t>m3</a:t>
                      </a:r>
                      <a:endParaRPr lang="en-US" dirty="0"/>
                    </a:p>
                  </a:txBody>
                  <a:tcPr/>
                </a:tc>
              </a:tr>
            </a:tbl>
          </a:graphicData>
        </a:graphic>
      </p:graphicFrame>
    </p:spTree>
    <p:extLst>
      <p:ext uri="{BB962C8B-B14F-4D97-AF65-F5344CB8AC3E}">
        <p14:creationId xmlns:p14="http://schemas.microsoft.com/office/powerpoint/2010/main" val="287624038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A summary of disjoint mutant set</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32</a:t>
            </a:fld>
            <a:endParaRPr lang="en-US">
              <a:solidFill>
                <a:srgbClr val="717171"/>
              </a:solidFill>
              <a:latin typeface="Verdana" charset="0"/>
            </a:endParaRPr>
          </a:p>
        </p:txBody>
      </p:sp>
      <p:sp>
        <p:nvSpPr>
          <p:cNvPr id="3" name="TextBox 2"/>
          <p:cNvSpPr txBox="1"/>
          <p:nvPr/>
        </p:nvSpPr>
        <p:spPr>
          <a:xfrm>
            <a:off x="457200" y="1834081"/>
            <a:ext cx="8229600" cy="1323439"/>
          </a:xfrm>
          <a:prstGeom prst="rect">
            <a:avLst/>
          </a:prstGeom>
          <a:noFill/>
        </p:spPr>
        <p:txBody>
          <a:bodyPr wrap="square" rtlCol="0">
            <a:spAutoFit/>
          </a:bodyPr>
          <a:lstStyle/>
          <a:p>
            <a:r>
              <a:rPr lang="en-US" sz="2000" dirty="0" smtClean="0"/>
              <a:t>Disjoint mutant set provides neither the best set of unique faults, nor the complete set of hardest to find faults from the given mutant set.</a:t>
            </a:r>
          </a:p>
          <a:p>
            <a:endParaRPr lang="en-US" sz="2000" dirty="0"/>
          </a:p>
          <a:p>
            <a:endParaRPr lang="en-US" sz="2000" dirty="0"/>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a:xfrm>
            <a:off x="457200" y="457200"/>
            <a:ext cx="9096728" cy="685800"/>
          </a:xfrm>
        </p:spPr>
        <p:txBody>
          <a:bodyPr/>
          <a:lstStyle/>
          <a:p>
            <a:r>
              <a:rPr lang="en-US" dirty="0" smtClean="0"/>
              <a:t>Measure of variation : Distinguished or unique mutants</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33</a:t>
            </a:fld>
            <a:endParaRPr lang="en-US">
              <a:solidFill>
                <a:srgbClr val="717171"/>
              </a:solidFill>
              <a:latin typeface="Verdana" charset="0"/>
            </a:endParaRPr>
          </a:p>
        </p:txBody>
      </p:sp>
      <p:sp>
        <p:nvSpPr>
          <p:cNvPr id="3" name="TextBox 2"/>
          <p:cNvSpPr txBox="1"/>
          <p:nvPr/>
        </p:nvSpPr>
        <p:spPr>
          <a:xfrm>
            <a:off x="457199" y="1568555"/>
            <a:ext cx="7144239" cy="4401205"/>
          </a:xfrm>
          <a:prstGeom prst="rect">
            <a:avLst/>
          </a:prstGeom>
          <a:noFill/>
        </p:spPr>
        <p:txBody>
          <a:bodyPr wrap="square" rtlCol="0">
            <a:spAutoFit/>
          </a:bodyPr>
          <a:lstStyle/>
          <a:p>
            <a:pPr marL="342900" indent="-342900">
              <a:buFont typeface="Arial"/>
              <a:buChar char="•"/>
            </a:pPr>
            <a:r>
              <a:rPr lang="en-US" sz="2000" dirty="0" smtClean="0"/>
              <a:t>Essentially, if there is evidence that two mutants are similar (in terms of test kills), remove duplicates.</a:t>
            </a:r>
          </a:p>
          <a:p>
            <a:pPr marL="342900" indent="-342900">
              <a:buFont typeface="Arial"/>
              <a:buChar char="•"/>
            </a:pPr>
            <a:endParaRPr lang="en-US" sz="2000" dirty="0" smtClean="0"/>
          </a:p>
          <a:p>
            <a:pPr marL="342900" indent="-342900">
              <a:buFont typeface="Arial"/>
              <a:buChar char="•"/>
            </a:pPr>
            <a:r>
              <a:rPr lang="en-US" sz="2000" dirty="0" smtClean="0"/>
              <a:t>The total number of such distinguished or unique mutants is taken as a variation measure.</a:t>
            </a:r>
          </a:p>
          <a:p>
            <a:pPr marL="342900" indent="-342900">
              <a:buFont typeface="Arial"/>
              <a:buChar char="•"/>
            </a:pPr>
            <a:endParaRPr lang="en-US" sz="2000" dirty="0" smtClean="0"/>
          </a:p>
          <a:p>
            <a:pPr marL="342900" indent="-342900">
              <a:buFont typeface="Arial"/>
              <a:buChar char="•"/>
            </a:pPr>
            <a:r>
              <a:rPr lang="en-US" sz="2000" dirty="0" smtClean="0"/>
              <a:t>Much better sensitivity (2^T) than disjoint mutants (T) where T is the size of the test suite.</a:t>
            </a:r>
          </a:p>
          <a:p>
            <a:pPr marL="342900" indent="-342900">
              <a:buFont typeface="Arial"/>
              <a:buChar char="•"/>
            </a:pPr>
            <a:endParaRPr lang="en-US" sz="2000" dirty="0"/>
          </a:p>
          <a:p>
            <a:pPr marL="342900" indent="-342900">
              <a:buFont typeface="Arial"/>
              <a:buChar char="•"/>
            </a:pPr>
            <a:r>
              <a:rPr lang="en-US" sz="2000" dirty="0" smtClean="0"/>
              <a:t>Assumptions</a:t>
            </a:r>
          </a:p>
          <a:p>
            <a:pPr marL="800100" lvl="1" indent="-342900">
              <a:buFont typeface="Arial"/>
              <a:buChar char="•"/>
            </a:pPr>
            <a:r>
              <a:rPr lang="en-US" sz="2000" dirty="0" smtClean="0"/>
              <a:t>Two mutants represent different variants if the tests killing them are different.</a:t>
            </a:r>
          </a:p>
          <a:p>
            <a:pPr marL="800100" lvl="1" indent="-342900">
              <a:buFont typeface="Arial"/>
              <a:buChar char="•"/>
            </a:pPr>
            <a:r>
              <a:rPr lang="en-US" sz="2000" dirty="0" smtClean="0"/>
              <a:t>Two mutants are similar if the tests killing them are exactly the same.</a:t>
            </a:r>
          </a:p>
        </p:txBody>
      </p:sp>
    </p:spTree>
    <p:extLst>
      <p:ext uri="{BB962C8B-B14F-4D97-AF65-F5344CB8AC3E}">
        <p14:creationId xmlns:p14="http://schemas.microsoft.com/office/powerpoint/2010/main" val="51620024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a:t>A </a:t>
            </a:r>
            <a:r>
              <a:rPr lang="en-US" dirty="0" smtClean="0"/>
              <a:t>summary of distinguished </a:t>
            </a:r>
            <a:r>
              <a:rPr lang="en-US" dirty="0"/>
              <a:t>mutants</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34</a:t>
            </a:fld>
            <a:endParaRPr lang="en-US">
              <a:solidFill>
                <a:srgbClr val="717171"/>
              </a:solidFill>
              <a:latin typeface="Verdana" charset="0"/>
            </a:endParaRPr>
          </a:p>
        </p:txBody>
      </p:sp>
      <p:sp>
        <p:nvSpPr>
          <p:cNvPr id="3" name="TextBox 2"/>
          <p:cNvSpPr txBox="1"/>
          <p:nvPr/>
        </p:nvSpPr>
        <p:spPr>
          <a:xfrm>
            <a:off x="457199" y="1568555"/>
            <a:ext cx="7144239" cy="2246769"/>
          </a:xfrm>
          <a:prstGeom prst="rect">
            <a:avLst/>
          </a:prstGeom>
          <a:noFill/>
        </p:spPr>
        <p:txBody>
          <a:bodyPr wrap="square" rtlCol="0">
            <a:spAutoFit/>
          </a:bodyPr>
          <a:lstStyle/>
          <a:p>
            <a:pPr marL="342900" indent="-342900">
              <a:buFont typeface="Arial"/>
              <a:buChar char="•"/>
            </a:pPr>
            <a:r>
              <a:rPr lang="en-US" sz="2000" dirty="0" smtClean="0"/>
              <a:t>A larger set of mutants than those included in disjoint mutant set.</a:t>
            </a:r>
          </a:p>
          <a:p>
            <a:pPr marL="342900" indent="-342900">
              <a:buFont typeface="Arial"/>
              <a:buChar char="•"/>
            </a:pPr>
            <a:endParaRPr lang="en-US" sz="2000" dirty="0" smtClean="0"/>
          </a:p>
          <a:p>
            <a:pPr marL="342900" indent="-342900">
              <a:buFont typeface="Arial"/>
              <a:buChar char="•"/>
            </a:pPr>
            <a:r>
              <a:rPr lang="en-US" sz="2000" dirty="0" smtClean="0"/>
              <a:t>Simpler assumptions than disjoint mutants.</a:t>
            </a:r>
          </a:p>
          <a:p>
            <a:pPr marL="342900" indent="-342900">
              <a:buFont typeface="Arial"/>
              <a:buChar char="•"/>
            </a:pPr>
            <a:endParaRPr lang="en-US" sz="2000" dirty="0" smtClean="0"/>
          </a:p>
          <a:p>
            <a:pPr marL="342900" indent="-342900">
              <a:buFont typeface="Arial"/>
              <a:buChar char="•"/>
            </a:pPr>
            <a:r>
              <a:rPr lang="en-US" sz="2000" dirty="0" smtClean="0"/>
              <a:t>Easier </a:t>
            </a:r>
            <a:r>
              <a:rPr lang="en-US" sz="2000" dirty="0"/>
              <a:t>to compute than size of disjoint mutant set.</a:t>
            </a:r>
          </a:p>
          <a:p>
            <a:endParaRPr lang="en-US" sz="2000" dirty="0" smtClean="0"/>
          </a:p>
        </p:txBody>
      </p:sp>
    </p:spTree>
    <p:extLst>
      <p:ext uri="{BB962C8B-B14F-4D97-AF65-F5344CB8AC3E}">
        <p14:creationId xmlns:p14="http://schemas.microsoft.com/office/powerpoint/2010/main" val="210752580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Measure of thoroughness </a:t>
            </a:r>
            <a:r>
              <a:rPr lang="en-US" dirty="0"/>
              <a:t>: Surface </a:t>
            </a:r>
            <a:r>
              <a:rPr lang="en-US" dirty="0" smtClean="0"/>
              <a:t>mutants</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35</a:t>
            </a:fld>
            <a:endParaRPr lang="en-US">
              <a:solidFill>
                <a:srgbClr val="717171"/>
              </a:solidFill>
              <a:latin typeface="Verdana" charset="0"/>
            </a:endParaRPr>
          </a:p>
        </p:txBody>
      </p:sp>
      <p:sp>
        <p:nvSpPr>
          <p:cNvPr id="3" name="TextBox 2"/>
          <p:cNvSpPr txBox="1"/>
          <p:nvPr/>
        </p:nvSpPr>
        <p:spPr>
          <a:xfrm>
            <a:off x="401079" y="1213885"/>
            <a:ext cx="7637101" cy="2246769"/>
          </a:xfrm>
          <a:prstGeom prst="rect">
            <a:avLst/>
          </a:prstGeom>
          <a:noFill/>
        </p:spPr>
        <p:txBody>
          <a:bodyPr wrap="square" rtlCol="0">
            <a:spAutoFit/>
          </a:bodyPr>
          <a:lstStyle/>
          <a:p>
            <a:r>
              <a:rPr lang="en-US" sz="2000" dirty="0" smtClean="0"/>
              <a:t>Produced by applying mutant </a:t>
            </a:r>
            <a:r>
              <a:rPr lang="en-US" sz="2000" dirty="0" err="1" smtClean="0"/>
              <a:t>subsumption</a:t>
            </a:r>
            <a:r>
              <a:rPr lang="en-US" sz="2000" dirty="0" smtClean="0"/>
              <a:t> with complete test suite (rather than minimal test suite).</a:t>
            </a:r>
          </a:p>
          <a:p>
            <a:endParaRPr lang="en-US" sz="2000" dirty="0"/>
          </a:p>
          <a:p>
            <a:r>
              <a:rPr lang="en-US" sz="2000" dirty="0" smtClean="0"/>
              <a:t>Underlying model:</a:t>
            </a:r>
          </a:p>
          <a:p>
            <a:endParaRPr lang="en-US" sz="2000" dirty="0" smtClean="0"/>
          </a:p>
          <a:p>
            <a:r>
              <a:rPr lang="en-US" sz="2000" dirty="0" smtClean="0"/>
              <a:t>Imagine an n-dimensional space; each test case a dimension.</a:t>
            </a:r>
          </a:p>
          <a:p>
            <a:endParaRPr lang="en-US" sz="2000" dirty="0" smtClean="0"/>
          </a:p>
        </p:txBody>
      </p:sp>
      <p:grpSp>
        <p:nvGrpSpPr>
          <p:cNvPr id="23" name="Group 22"/>
          <p:cNvGrpSpPr/>
          <p:nvPr/>
        </p:nvGrpSpPr>
        <p:grpSpPr>
          <a:xfrm>
            <a:off x="1971446" y="3226139"/>
            <a:ext cx="6233175" cy="2346778"/>
            <a:chOff x="1971446" y="2846979"/>
            <a:chExt cx="6233175" cy="2346778"/>
          </a:xfrm>
        </p:grpSpPr>
        <p:grpSp>
          <p:nvGrpSpPr>
            <p:cNvPr id="16" name="Group 15"/>
            <p:cNvGrpSpPr/>
            <p:nvPr/>
          </p:nvGrpSpPr>
          <p:grpSpPr>
            <a:xfrm>
              <a:off x="2028314" y="2846979"/>
              <a:ext cx="6176307" cy="2346778"/>
              <a:chOff x="2028314" y="2846979"/>
              <a:chExt cx="6176307" cy="2346778"/>
            </a:xfrm>
          </p:grpSpPr>
          <p:cxnSp>
            <p:nvCxnSpPr>
              <p:cNvPr id="4" name="Straight Arrow Connector 3"/>
              <p:cNvCxnSpPr/>
              <p:nvPr/>
            </p:nvCxnSpPr>
            <p:spPr bwMode="auto">
              <a:xfrm flipV="1">
                <a:off x="2464307" y="2891994"/>
                <a:ext cx="18956" cy="19043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8" name="Straight Arrow Connector 7"/>
              <p:cNvCxnSpPr/>
              <p:nvPr/>
            </p:nvCxnSpPr>
            <p:spPr bwMode="auto">
              <a:xfrm>
                <a:off x="2483263" y="4796334"/>
                <a:ext cx="2027564"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7" name="TextBox 6"/>
              <p:cNvSpPr txBox="1"/>
              <p:nvPr/>
            </p:nvSpPr>
            <p:spPr>
              <a:xfrm>
                <a:off x="2028314" y="3412412"/>
                <a:ext cx="388197" cy="369332"/>
              </a:xfrm>
              <a:prstGeom prst="rect">
                <a:avLst/>
              </a:prstGeom>
              <a:noFill/>
            </p:spPr>
            <p:txBody>
              <a:bodyPr wrap="none" rtlCol="0">
                <a:spAutoFit/>
              </a:bodyPr>
              <a:lstStyle/>
              <a:p>
                <a:r>
                  <a:rPr lang="en-US" dirty="0" smtClean="0"/>
                  <a:t>t1</a:t>
                </a:r>
                <a:endParaRPr lang="en-US" dirty="0"/>
              </a:p>
            </p:txBody>
          </p:sp>
          <p:sp>
            <p:nvSpPr>
              <p:cNvPr id="12" name="TextBox 11"/>
              <p:cNvSpPr txBox="1"/>
              <p:nvPr/>
            </p:nvSpPr>
            <p:spPr>
              <a:xfrm>
                <a:off x="3393912" y="4824425"/>
                <a:ext cx="389850" cy="369332"/>
              </a:xfrm>
              <a:prstGeom prst="rect">
                <a:avLst/>
              </a:prstGeom>
              <a:noFill/>
            </p:spPr>
            <p:txBody>
              <a:bodyPr wrap="none" rtlCol="0">
                <a:spAutoFit/>
              </a:bodyPr>
              <a:lstStyle/>
              <a:p>
                <a:r>
                  <a:rPr lang="en-US" dirty="0" smtClean="0"/>
                  <a:t>t2</a:t>
                </a:r>
                <a:endParaRPr lang="en-US" dirty="0"/>
              </a:p>
            </p:txBody>
          </p:sp>
          <p:sp>
            <p:nvSpPr>
              <p:cNvPr id="9" name="TextBox 8"/>
              <p:cNvSpPr txBox="1"/>
              <p:nvPr/>
            </p:nvSpPr>
            <p:spPr>
              <a:xfrm>
                <a:off x="3095957" y="3597078"/>
                <a:ext cx="3352200" cy="369332"/>
              </a:xfrm>
              <a:prstGeom prst="rect">
                <a:avLst/>
              </a:prstGeom>
              <a:noFill/>
            </p:spPr>
            <p:txBody>
              <a:bodyPr wrap="none" rtlCol="0">
                <a:spAutoFit/>
              </a:bodyPr>
              <a:lstStyle/>
              <a:p>
                <a:r>
                  <a:rPr lang="en-US" dirty="0" smtClean="0"/>
                  <a:t>Variant killed by both t1 and t2</a:t>
                </a:r>
                <a:endParaRPr lang="en-US" dirty="0"/>
              </a:p>
            </p:txBody>
          </p:sp>
          <p:sp>
            <p:nvSpPr>
              <p:cNvPr id="10" name="Oval 9"/>
              <p:cNvSpPr/>
              <p:nvPr/>
            </p:nvSpPr>
            <p:spPr bwMode="auto">
              <a:xfrm>
                <a:off x="2342868" y="4701544"/>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cxnSp>
            <p:nvCxnSpPr>
              <p:cNvPr id="13" name="Straight Arrow Connector 12"/>
              <p:cNvCxnSpPr>
                <a:endCxn id="30" idx="0"/>
              </p:cNvCxnSpPr>
              <p:nvPr/>
            </p:nvCxnSpPr>
            <p:spPr bwMode="auto">
              <a:xfrm flipH="1">
                <a:off x="2793288" y="3966410"/>
                <a:ext cx="411059" cy="39043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Oval 16"/>
              <p:cNvSpPr/>
              <p:nvPr/>
            </p:nvSpPr>
            <p:spPr bwMode="auto">
              <a:xfrm>
                <a:off x="2380780" y="3186375"/>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9" name="Oval 18"/>
              <p:cNvSpPr/>
              <p:nvPr/>
            </p:nvSpPr>
            <p:spPr bwMode="auto">
              <a:xfrm>
                <a:off x="3993543" y="4701543"/>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20" name="TextBox 19"/>
              <p:cNvSpPr txBox="1"/>
              <p:nvPr/>
            </p:nvSpPr>
            <p:spPr>
              <a:xfrm>
                <a:off x="3393912" y="2846979"/>
                <a:ext cx="3496457" cy="369332"/>
              </a:xfrm>
              <a:prstGeom prst="rect">
                <a:avLst/>
              </a:prstGeom>
              <a:noFill/>
            </p:spPr>
            <p:txBody>
              <a:bodyPr wrap="none" rtlCol="0">
                <a:spAutoFit/>
              </a:bodyPr>
              <a:lstStyle/>
              <a:p>
                <a:r>
                  <a:rPr lang="en-US" dirty="0" smtClean="0"/>
                  <a:t>Variant </a:t>
                </a:r>
                <a:r>
                  <a:rPr lang="en-US" b="1" dirty="0" smtClean="0"/>
                  <a:t>not</a:t>
                </a:r>
                <a:r>
                  <a:rPr lang="en-US" dirty="0" smtClean="0"/>
                  <a:t> killed by t1 but by t2</a:t>
                </a:r>
                <a:endParaRPr lang="en-US" dirty="0"/>
              </a:p>
            </p:txBody>
          </p:sp>
          <p:cxnSp>
            <p:nvCxnSpPr>
              <p:cNvPr id="21" name="Straight Arrow Connector 20"/>
              <p:cNvCxnSpPr/>
              <p:nvPr/>
            </p:nvCxnSpPr>
            <p:spPr bwMode="auto">
              <a:xfrm flipH="1">
                <a:off x="2578043" y="3083030"/>
                <a:ext cx="626304" cy="16079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4" name="TextBox 23"/>
              <p:cNvSpPr txBox="1"/>
              <p:nvPr/>
            </p:nvSpPr>
            <p:spPr>
              <a:xfrm>
                <a:off x="4708164" y="4248008"/>
                <a:ext cx="3496457" cy="369332"/>
              </a:xfrm>
              <a:prstGeom prst="rect">
                <a:avLst/>
              </a:prstGeom>
              <a:noFill/>
            </p:spPr>
            <p:txBody>
              <a:bodyPr wrap="none" rtlCol="0">
                <a:spAutoFit/>
              </a:bodyPr>
              <a:lstStyle/>
              <a:p>
                <a:r>
                  <a:rPr lang="en-US" dirty="0" smtClean="0"/>
                  <a:t>Variant</a:t>
                </a:r>
                <a:r>
                  <a:rPr lang="en-US" b="1" dirty="0" smtClean="0"/>
                  <a:t> not </a:t>
                </a:r>
                <a:r>
                  <a:rPr lang="en-US" dirty="0" smtClean="0"/>
                  <a:t>killed by t2 but by t1</a:t>
                </a:r>
                <a:endParaRPr lang="en-US" dirty="0"/>
              </a:p>
            </p:txBody>
          </p:sp>
          <p:cxnSp>
            <p:nvCxnSpPr>
              <p:cNvPr id="25" name="Straight Arrow Connector 24"/>
              <p:cNvCxnSpPr/>
              <p:nvPr/>
            </p:nvCxnSpPr>
            <p:spPr bwMode="auto">
              <a:xfrm flipH="1">
                <a:off x="4145753" y="4541510"/>
                <a:ext cx="626304" cy="16079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grpSp>
        <p:sp>
          <p:nvSpPr>
            <p:cNvPr id="22" name="TextBox 21"/>
            <p:cNvSpPr txBox="1"/>
            <p:nvPr/>
          </p:nvSpPr>
          <p:spPr>
            <a:xfrm>
              <a:off x="1971446" y="3045689"/>
              <a:ext cx="430489" cy="369332"/>
            </a:xfrm>
            <a:prstGeom prst="rect">
              <a:avLst/>
            </a:prstGeom>
            <a:noFill/>
          </p:spPr>
          <p:txBody>
            <a:bodyPr wrap="none" rtlCol="0">
              <a:spAutoFit/>
            </a:bodyPr>
            <a:lstStyle/>
            <a:p>
              <a:r>
                <a:rPr lang="en-US" dirty="0"/>
                <a:t>v</a:t>
              </a:r>
              <a:r>
                <a:rPr lang="en-US" dirty="0" smtClean="0"/>
                <a:t>1</a:t>
              </a:r>
              <a:endParaRPr lang="en-US" dirty="0"/>
            </a:p>
          </p:txBody>
        </p:sp>
        <p:sp>
          <p:nvSpPr>
            <p:cNvPr id="29" name="TextBox 28"/>
            <p:cNvSpPr txBox="1"/>
            <p:nvPr/>
          </p:nvSpPr>
          <p:spPr>
            <a:xfrm>
              <a:off x="3783761" y="4238185"/>
              <a:ext cx="430489" cy="369332"/>
            </a:xfrm>
            <a:prstGeom prst="rect">
              <a:avLst/>
            </a:prstGeom>
            <a:noFill/>
          </p:spPr>
          <p:txBody>
            <a:bodyPr wrap="none" rtlCol="0">
              <a:spAutoFit/>
            </a:bodyPr>
            <a:lstStyle/>
            <a:p>
              <a:r>
                <a:rPr lang="en-US" dirty="0"/>
                <a:t>v</a:t>
              </a:r>
              <a:r>
                <a:rPr lang="en-US" dirty="0" smtClean="0"/>
                <a:t>2</a:t>
              </a:r>
              <a:endParaRPr lang="en-US" dirty="0"/>
            </a:p>
          </p:txBody>
        </p:sp>
        <p:sp>
          <p:nvSpPr>
            <p:cNvPr id="30" name="TextBox 29"/>
            <p:cNvSpPr txBox="1"/>
            <p:nvPr/>
          </p:nvSpPr>
          <p:spPr>
            <a:xfrm>
              <a:off x="2578043" y="4356844"/>
              <a:ext cx="430489" cy="369332"/>
            </a:xfrm>
            <a:prstGeom prst="rect">
              <a:avLst/>
            </a:prstGeom>
            <a:noFill/>
          </p:spPr>
          <p:txBody>
            <a:bodyPr wrap="none" rtlCol="0">
              <a:spAutoFit/>
            </a:bodyPr>
            <a:lstStyle/>
            <a:p>
              <a:r>
                <a:rPr lang="en-US" dirty="0"/>
                <a:t>v</a:t>
              </a:r>
              <a:r>
                <a:rPr lang="en-US" dirty="0" smtClean="0"/>
                <a:t>0</a:t>
              </a:r>
              <a:endParaRPr lang="en-US" dirty="0"/>
            </a:p>
          </p:txBody>
        </p:sp>
      </p:grpSp>
    </p:spTree>
    <p:extLst>
      <p:ext uri="{BB962C8B-B14F-4D97-AF65-F5344CB8AC3E}">
        <p14:creationId xmlns:p14="http://schemas.microsoft.com/office/powerpoint/2010/main" val="211476922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Surface mutants</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36</a:t>
            </a:fld>
            <a:endParaRPr lang="en-US">
              <a:solidFill>
                <a:srgbClr val="717171"/>
              </a:solidFill>
              <a:latin typeface="Verdana" charset="0"/>
            </a:endParaRPr>
          </a:p>
        </p:txBody>
      </p:sp>
      <p:sp>
        <p:nvSpPr>
          <p:cNvPr id="3" name="TextBox 2"/>
          <p:cNvSpPr txBox="1"/>
          <p:nvPr/>
        </p:nvSpPr>
        <p:spPr>
          <a:xfrm>
            <a:off x="696164" y="4134408"/>
            <a:ext cx="7637101" cy="1015663"/>
          </a:xfrm>
          <a:prstGeom prst="rect">
            <a:avLst/>
          </a:prstGeom>
          <a:noFill/>
        </p:spPr>
        <p:txBody>
          <a:bodyPr wrap="square" rtlCol="0">
            <a:spAutoFit/>
          </a:bodyPr>
          <a:lstStyle/>
          <a:p>
            <a:r>
              <a:rPr lang="en-US" sz="2000" dirty="0"/>
              <a:t>v</a:t>
            </a:r>
            <a:r>
              <a:rPr lang="en-US" sz="2000" dirty="0" smtClean="0"/>
              <a:t>0 is easier to kill than v1 or v2</a:t>
            </a:r>
          </a:p>
          <a:p>
            <a:endParaRPr lang="en-US" sz="2000" dirty="0" smtClean="0"/>
          </a:p>
          <a:p>
            <a:r>
              <a:rPr lang="en-US" sz="2000" dirty="0" smtClean="0"/>
              <a:t>If we can both v1 and v2, we can guarantee that v0 will be killed.</a:t>
            </a:r>
          </a:p>
        </p:txBody>
      </p:sp>
      <p:grpSp>
        <p:nvGrpSpPr>
          <p:cNvPr id="42" name="Group 41"/>
          <p:cNvGrpSpPr/>
          <p:nvPr/>
        </p:nvGrpSpPr>
        <p:grpSpPr>
          <a:xfrm>
            <a:off x="1591576" y="1447403"/>
            <a:ext cx="6233175" cy="2346778"/>
            <a:chOff x="1971446" y="2846979"/>
            <a:chExt cx="6233175" cy="2346778"/>
          </a:xfrm>
        </p:grpSpPr>
        <p:grpSp>
          <p:nvGrpSpPr>
            <p:cNvPr id="43" name="Group 42"/>
            <p:cNvGrpSpPr/>
            <p:nvPr/>
          </p:nvGrpSpPr>
          <p:grpSpPr>
            <a:xfrm>
              <a:off x="2028314" y="2846979"/>
              <a:ext cx="6176307" cy="2346778"/>
              <a:chOff x="2028314" y="2846979"/>
              <a:chExt cx="6176307" cy="2346778"/>
            </a:xfrm>
          </p:grpSpPr>
          <p:cxnSp>
            <p:nvCxnSpPr>
              <p:cNvPr id="47" name="Straight Arrow Connector 46"/>
              <p:cNvCxnSpPr/>
              <p:nvPr/>
            </p:nvCxnSpPr>
            <p:spPr bwMode="auto">
              <a:xfrm flipV="1">
                <a:off x="2464307" y="2891994"/>
                <a:ext cx="18956" cy="19043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48" name="Straight Arrow Connector 47"/>
              <p:cNvCxnSpPr/>
              <p:nvPr/>
            </p:nvCxnSpPr>
            <p:spPr bwMode="auto">
              <a:xfrm>
                <a:off x="2483263" y="4796334"/>
                <a:ext cx="2027564"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9" name="TextBox 48"/>
              <p:cNvSpPr txBox="1"/>
              <p:nvPr/>
            </p:nvSpPr>
            <p:spPr>
              <a:xfrm>
                <a:off x="2028314" y="3412412"/>
                <a:ext cx="388197" cy="369332"/>
              </a:xfrm>
              <a:prstGeom prst="rect">
                <a:avLst/>
              </a:prstGeom>
              <a:noFill/>
            </p:spPr>
            <p:txBody>
              <a:bodyPr wrap="none" rtlCol="0">
                <a:spAutoFit/>
              </a:bodyPr>
              <a:lstStyle/>
              <a:p>
                <a:r>
                  <a:rPr lang="en-US" dirty="0" smtClean="0"/>
                  <a:t>t1</a:t>
                </a:r>
                <a:endParaRPr lang="en-US" dirty="0"/>
              </a:p>
            </p:txBody>
          </p:sp>
          <p:sp>
            <p:nvSpPr>
              <p:cNvPr id="50" name="TextBox 49"/>
              <p:cNvSpPr txBox="1"/>
              <p:nvPr/>
            </p:nvSpPr>
            <p:spPr>
              <a:xfrm>
                <a:off x="3393912" y="4824425"/>
                <a:ext cx="389850" cy="369332"/>
              </a:xfrm>
              <a:prstGeom prst="rect">
                <a:avLst/>
              </a:prstGeom>
              <a:noFill/>
            </p:spPr>
            <p:txBody>
              <a:bodyPr wrap="none" rtlCol="0">
                <a:spAutoFit/>
              </a:bodyPr>
              <a:lstStyle/>
              <a:p>
                <a:r>
                  <a:rPr lang="en-US" dirty="0" smtClean="0"/>
                  <a:t>t2</a:t>
                </a:r>
                <a:endParaRPr lang="en-US" dirty="0"/>
              </a:p>
            </p:txBody>
          </p:sp>
          <p:sp>
            <p:nvSpPr>
              <p:cNvPr id="51" name="TextBox 50"/>
              <p:cNvSpPr txBox="1"/>
              <p:nvPr/>
            </p:nvSpPr>
            <p:spPr>
              <a:xfrm>
                <a:off x="3095957" y="3597078"/>
                <a:ext cx="3352200" cy="369332"/>
              </a:xfrm>
              <a:prstGeom prst="rect">
                <a:avLst/>
              </a:prstGeom>
              <a:noFill/>
            </p:spPr>
            <p:txBody>
              <a:bodyPr wrap="none" rtlCol="0">
                <a:spAutoFit/>
              </a:bodyPr>
              <a:lstStyle/>
              <a:p>
                <a:r>
                  <a:rPr lang="en-US" dirty="0" smtClean="0"/>
                  <a:t>Variant killed by both t1 and t2</a:t>
                </a:r>
                <a:endParaRPr lang="en-US" dirty="0"/>
              </a:p>
            </p:txBody>
          </p:sp>
          <p:sp>
            <p:nvSpPr>
              <p:cNvPr id="52" name="Oval 51"/>
              <p:cNvSpPr/>
              <p:nvPr/>
            </p:nvSpPr>
            <p:spPr bwMode="auto">
              <a:xfrm>
                <a:off x="2342868" y="4701544"/>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cxnSp>
            <p:nvCxnSpPr>
              <p:cNvPr id="53" name="Straight Arrow Connector 52"/>
              <p:cNvCxnSpPr>
                <a:endCxn id="46" idx="0"/>
              </p:cNvCxnSpPr>
              <p:nvPr/>
            </p:nvCxnSpPr>
            <p:spPr bwMode="auto">
              <a:xfrm flipH="1">
                <a:off x="2793288" y="3966410"/>
                <a:ext cx="411059" cy="39043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54" name="Oval 53"/>
              <p:cNvSpPr/>
              <p:nvPr/>
            </p:nvSpPr>
            <p:spPr bwMode="auto">
              <a:xfrm>
                <a:off x="2380780" y="3186375"/>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55" name="Oval 54"/>
              <p:cNvSpPr/>
              <p:nvPr/>
            </p:nvSpPr>
            <p:spPr bwMode="auto">
              <a:xfrm>
                <a:off x="3993543" y="4701543"/>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56" name="TextBox 55"/>
              <p:cNvSpPr txBox="1"/>
              <p:nvPr/>
            </p:nvSpPr>
            <p:spPr>
              <a:xfrm>
                <a:off x="3393912" y="2846979"/>
                <a:ext cx="3496457" cy="369332"/>
              </a:xfrm>
              <a:prstGeom prst="rect">
                <a:avLst/>
              </a:prstGeom>
              <a:noFill/>
            </p:spPr>
            <p:txBody>
              <a:bodyPr wrap="none" rtlCol="0">
                <a:spAutoFit/>
              </a:bodyPr>
              <a:lstStyle/>
              <a:p>
                <a:r>
                  <a:rPr lang="en-US" dirty="0" smtClean="0"/>
                  <a:t>Variant </a:t>
                </a:r>
                <a:r>
                  <a:rPr lang="en-US" b="1" dirty="0" smtClean="0"/>
                  <a:t>not</a:t>
                </a:r>
                <a:r>
                  <a:rPr lang="en-US" dirty="0" smtClean="0"/>
                  <a:t> killed by t1 but by t2</a:t>
                </a:r>
                <a:endParaRPr lang="en-US" dirty="0"/>
              </a:p>
            </p:txBody>
          </p:sp>
          <p:cxnSp>
            <p:nvCxnSpPr>
              <p:cNvPr id="57" name="Straight Arrow Connector 56"/>
              <p:cNvCxnSpPr/>
              <p:nvPr/>
            </p:nvCxnSpPr>
            <p:spPr bwMode="auto">
              <a:xfrm flipH="1">
                <a:off x="2578043" y="3083030"/>
                <a:ext cx="626304" cy="16079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58" name="TextBox 57"/>
              <p:cNvSpPr txBox="1"/>
              <p:nvPr/>
            </p:nvSpPr>
            <p:spPr>
              <a:xfrm>
                <a:off x="4708164" y="4248008"/>
                <a:ext cx="3496457" cy="369332"/>
              </a:xfrm>
              <a:prstGeom prst="rect">
                <a:avLst/>
              </a:prstGeom>
              <a:noFill/>
            </p:spPr>
            <p:txBody>
              <a:bodyPr wrap="none" rtlCol="0">
                <a:spAutoFit/>
              </a:bodyPr>
              <a:lstStyle/>
              <a:p>
                <a:r>
                  <a:rPr lang="en-US" dirty="0" smtClean="0"/>
                  <a:t>Variant</a:t>
                </a:r>
                <a:r>
                  <a:rPr lang="en-US" b="1" dirty="0" smtClean="0"/>
                  <a:t> not </a:t>
                </a:r>
                <a:r>
                  <a:rPr lang="en-US" dirty="0" smtClean="0"/>
                  <a:t>killed by t2 but by t1</a:t>
                </a:r>
                <a:endParaRPr lang="en-US" dirty="0"/>
              </a:p>
            </p:txBody>
          </p:sp>
          <p:cxnSp>
            <p:nvCxnSpPr>
              <p:cNvPr id="59" name="Straight Arrow Connector 58"/>
              <p:cNvCxnSpPr/>
              <p:nvPr/>
            </p:nvCxnSpPr>
            <p:spPr bwMode="auto">
              <a:xfrm flipH="1">
                <a:off x="4145753" y="4541510"/>
                <a:ext cx="626304" cy="16079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grpSp>
        <p:sp>
          <p:nvSpPr>
            <p:cNvPr id="44" name="TextBox 43"/>
            <p:cNvSpPr txBox="1"/>
            <p:nvPr/>
          </p:nvSpPr>
          <p:spPr>
            <a:xfrm>
              <a:off x="1971446" y="3045689"/>
              <a:ext cx="430489" cy="369332"/>
            </a:xfrm>
            <a:prstGeom prst="rect">
              <a:avLst/>
            </a:prstGeom>
            <a:noFill/>
          </p:spPr>
          <p:txBody>
            <a:bodyPr wrap="none" rtlCol="0">
              <a:spAutoFit/>
            </a:bodyPr>
            <a:lstStyle/>
            <a:p>
              <a:r>
                <a:rPr lang="en-US" dirty="0"/>
                <a:t>v</a:t>
              </a:r>
              <a:r>
                <a:rPr lang="en-US" dirty="0" smtClean="0"/>
                <a:t>1</a:t>
              </a:r>
              <a:endParaRPr lang="en-US" dirty="0"/>
            </a:p>
          </p:txBody>
        </p:sp>
        <p:sp>
          <p:nvSpPr>
            <p:cNvPr id="45" name="TextBox 44"/>
            <p:cNvSpPr txBox="1"/>
            <p:nvPr/>
          </p:nvSpPr>
          <p:spPr>
            <a:xfrm>
              <a:off x="3783761" y="4238185"/>
              <a:ext cx="430489" cy="369332"/>
            </a:xfrm>
            <a:prstGeom prst="rect">
              <a:avLst/>
            </a:prstGeom>
            <a:noFill/>
          </p:spPr>
          <p:txBody>
            <a:bodyPr wrap="none" rtlCol="0">
              <a:spAutoFit/>
            </a:bodyPr>
            <a:lstStyle/>
            <a:p>
              <a:r>
                <a:rPr lang="en-US" dirty="0"/>
                <a:t>v</a:t>
              </a:r>
              <a:r>
                <a:rPr lang="en-US" dirty="0" smtClean="0"/>
                <a:t>2</a:t>
              </a:r>
              <a:endParaRPr lang="en-US" dirty="0"/>
            </a:p>
          </p:txBody>
        </p:sp>
        <p:sp>
          <p:nvSpPr>
            <p:cNvPr id="46" name="TextBox 45"/>
            <p:cNvSpPr txBox="1"/>
            <p:nvPr/>
          </p:nvSpPr>
          <p:spPr>
            <a:xfrm>
              <a:off x="2578043" y="4356844"/>
              <a:ext cx="430489" cy="369332"/>
            </a:xfrm>
            <a:prstGeom prst="rect">
              <a:avLst/>
            </a:prstGeom>
            <a:noFill/>
          </p:spPr>
          <p:txBody>
            <a:bodyPr wrap="none" rtlCol="0">
              <a:spAutoFit/>
            </a:bodyPr>
            <a:lstStyle/>
            <a:p>
              <a:r>
                <a:rPr lang="en-US" dirty="0"/>
                <a:t>v</a:t>
              </a:r>
              <a:r>
                <a:rPr lang="en-US" dirty="0" smtClean="0"/>
                <a:t>0</a:t>
              </a:r>
              <a:endParaRPr lang="en-US" dirty="0"/>
            </a:p>
          </p:txBody>
        </p:sp>
      </p:grpSp>
    </p:spTree>
    <p:extLst>
      <p:ext uri="{BB962C8B-B14F-4D97-AF65-F5344CB8AC3E}">
        <p14:creationId xmlns:p14="http://schemas.microsoft.com/office/powerpoint/2010/main" val="299698518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Surface mutants</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37</a:t>
            </a:fld>
            <a:endParaRPr lang="en-US">
              <a:solidFill>
                <a:srgbClr val="717171"/>
              </a:solidFill>
              <a:latin typeface="Verdana" charset="0"/>
            </a:endParaRPr>
          </a:p>
        </p:txBody>
      </p:sp>
      <p:grpSp>
        <p:nvGrpSpPr>
          <p:cNvPr id="11" name="Group 10"/>
          <p:cNvGrpSpPr/>
          <p:nvPr/>
        </p:nvGrpSpPr>
        <p:grpSpPr>
          <a:xfrm>
            <a:off x="1156323" y="1751782"/>
            <a:ext cx="7254223" cy="3457795"/>
            <a:chOff x="682423" y="1107210"/>
            <a:chExt cx="7254223" cy="3457795"/>
          </a:xfrm>
        </p:grpSpPr>
        <p:grpSp>
          <p:nvGrpSpPr>
            <p:cNvPr id="22" name="Group 21"/>
            <p:cNvGrpSpPr/>
            <p:nvPr/>
          </p:nvGrpSpPr>
          <p:grpSpPr>
            <a:xfrm>
              <a:off x="1463008" y="1107210"/>
              <a:ext cx="6473638" cy="2346778"/>
              <a:chOff x="1971446" y="2846979"/>
              <a:chExt cx="6473638" cy="2346778"/>
            </a:xfrm>
          </p:grpSpPr>
          <p:grpSp>
            <p:nvGrpSpPr>
              <p:cNvPr id="23" name="Group 22"/>
              <p:cNvGrpSpPr/>
              <p:nvPr/>
            </p:nvGrpSpPr>
            <p:grpSpPr>
              <a:xfrm>
                <a:off x="2028314" y="2846979"/>
                <a:ext cx="6416770" cy="2346778"/>
                <a:chOff x="2028314" y="2846979"/>
                <a:chExt cx="6416770" cy="2346778"/>
              </a:xfrm>
            </p:grpSpPr>
            <p:cxnSp>
              <p:nvCxnSpPr>
                <p:cNvPr id="29" name="Straight Arrow Connector 28"/>
                <p:cNvCxnSpPr/>
                <p:nvPr/>
              </p:nvCxnSpPr>
              <p:spPr bwMode="auto">
                <a:xfrm flipV="1">
                  <a:off x="2464307" y="2891994"/>
                  <a:ext cx="18956" cy="19043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30" name="Straight Arrow Connector 29"/>
                <p:cNvCxnSpPr/>
                <p:nvPr/>
              </p:nvCxnSpPr>
              <p:spPr bwMode="auto">
                <a:xfrm>
                  <a:off x="2483263" y="4796334"/>
                  <a:ext cx="2027564"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1" name="TextBox 30"/>
                <p:cNvSpPr txBox="1"/>
                <p:nvPr/>
              </p:nvSpPr>
              <p:spPr>
                <a:xfrm>
                  <a:off x="2028314" y="3412412"/>
                  <a:ext cx="388197" cy="369332"/>
                </a:xfrm>
                <a:prstGeom prst="rect">
                  <a:avLst/>
                </a:prstGeom>
                <a:noFill/>
              </p:spPr>
              <p:txBody>
                <a:bodyPr wrap="none" rtlCol="0">
                  <a:spAutoFit/>
                </a:bodyPr>
                <a:lstStyle/>
                <a:p>
                  <a:r>
                    <a:rPr lang="en-US" dirty="0" smtClean="0"/>
                    <a:t>t1</a:t>
                  </a:r>
                  <a:endParaRPr lang="en-US" dirty="0"/>
                </a:p>
              </p:txBody>
            </p:sp>
            <p:sp>
              <p:nvSpPr>
                <p:cNvPr id="32" name="TextBox 31"/>
                <p:cNvSpPr txBox="1"/>
                <p:nvPr/>
              </p:nvSpPr>
              <p:spPr>
                <a:xfrm>
                  <a:off x="3393912" y="4824425"/>
                  <a:ext cx="389850" cy="369332"/>
                </a:xfrm>
                <a:prstGeom prst="rect">
                  <a:avLst/>
                </a:prstGeom>
                <a:noFill/>
              </p:spPr>
              <p:txBody>
                <a:bodyPr wrap="none" rtlCol="0">
                  <a:spAutoFit/>
                </a:bodyPr>
                <a:lstStyle/>
                <a:p>
                  <a:r>
                    <a:rPr lang="en-US" dirty="0" smtClean="0"/>
                    <a:t>t2</a:t>
                  </a:r>
                  <a:endParaRPr lang="en-US" dirty="0"/>
                </a:p>
              </p:txBody>
            </p:sp>
            <p:sp>
              <p:nvSpPr>
                <p:cNvPr id="33" name="TextBox 32"/>
                <p:cNvSpPr txBox="1"/>
                <p:nvPr/>
              </p:nvSpPr>
              <p:spPr>
                <a:xfrm>
                  <a:off x="3768935" y="3597078"/>
                  <a:ext cx="3075707" cy="369332"/>
                </a:xfrm>
                <a:prstGeom prst="rect">
                  <a:avLst/>
                </a:prstGeom>
                <a:noFill/>
              </p:spPr>
              <p:txBody>
                <a:bodyPr wrap="none" rtlCol="0">
                  <a:spAutoFit/>
                </a:bodyPr>
                <a:lstStyle/>
                <a:p>
                  <a:r>
                    <a:rPr lang="en-US" dirty="0" smtClean="0"/>
                    <a:t>Variant killed by t1 t2 and t3</a:t>
                  </a:r>
                  <a:endParaRPr lang="en-US" dirty="0"/>
                </a:p>
              </p:txBody>
            </p:sp>
            <p:sp>
              <p:nvSpPr>
                <p:cNvPr id="34" name="Oval 33"/>
                <p:cNvSpPr/>
                <p:nvPr/>
              </p:nvSpPr>
              <p:spPr bwMode="auto">
                <a:xfrm>
                  <a:off x="2342868" y="4701544"/>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cxnSp>
              <p:nvCxnSpPr>
                <p:cNvPr id="35" name="Straight Arrow Connector 34"/>
                <p:cNvCxnSpPr/>
                <p:nvPr/>
              </p:nvCxnSpPr>
              <p:spPr bwMode="auto">
                <a:xfrm flipH="1">
                  <a:off x="3008532" y="3966410"/>
                  <a:ext cx="760404" cy="39043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6" name="Oval 35"/>
                <p:cNvSpPr/>
                <p:nvPr/>
              </p:nvSpPr>
              <p:spPr bwMode="auto">
                <a:xfrm>
                  <a:off x="2380780" y="3186375"/>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37" name="Oval 36"/>
                <p:cNvSpPr/>
                <p:nvPr/>
              </p:nvSpPr>
              <p:spPr bwMode="auto">
                <a:xfrm>
                  <a:off x="3993543" y="4701543"/>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38" name="TextBox 37"/>
                <p:cNvSpPr txBox="1"/>
                <p:nvPr/>
              </p:nvSpPr>
              <p:spPr>
                <a:xfrm>
                  <a:off x="3393912" y="2846979"/>
                  <a:ext cx="3736920" cy="369332"/>
                </a:xfrm>
                <a:prstGeom prst="rect">
                  <a:avLst/>
                </a:prstGeom>
                <a:noFill/>
              </p:spPr>
              <p:txBody>
                <a:bodyPr wrap="none" rtlCol="0">
                  <a:spAutoFit/>
                </a:bodyPr>
                <a:lstStyle/>
                <a:p>
                  <a:r>
                    <a:rPr lang="en-US" dirty="0" smtClean="0"/>
                    <a:t>Variant not killed by t1 but by t2,t3</a:t>
                  </a:r>
                  <a:endParaRPr lang="en-US" dirty="0"/>
                </a:p>
              </p:txBody>
            </p:sp>
            <p:cxnSp>
              <p:nvCxnSpPr>
                <p:cNvPr id="39" name="Straight Arrow Connector 38"/>
                <p:cNvCxnSpPr/>
                <p:nvPr/>
              </p:nvCxnSpPr>
              <p:spPr bwMode="auto">
                <a:xfrm flipH="1">
                  <a:off x="2578043" y="3083030"/>
                  <a:ext cx="626304" cy="16079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a:off x="4708164" y="4248008"/>
                  <a:ext cx="3736920" cy="369332"/>
                </a:xfrm>
                <a:prstGeom prst="rect">
                  <a:avLst/>
                </a:prstGeom>
                <a:noFill/>
              </p:spPr>
              <p:txBody>
                <a:bodyPr wrap="none" rtlCol="0">
                  <a:spAutoFit/>
                </a:bodyPr>
                <a:lstStyle/>
                <a:p>
                  <a:r>
                    <a:rPr lang="en-US" dirty="0" smtClean="0"/>
                    <a:t>Variant not killed by t2 but by t1,t3</a:t>
                  </a:r>
                  <a:endParaRPr lang="en-US" dirty="0"/>
                </a:p>
              </p:txBody>
            </p:sp>
            <p:cxnSp>
              <p:nvCxnSpPr>
                <p:cNvPr id="41" name="Straight Arrow Connector 40"/>
                <p:cNvCxnSpPr/>
                <p:nvPr/>
              </p:nvCxnSpPr>
              <p:spPr bwMode="auto">
                <a:xfrm flipH="1">
                  <a:off x="4145753" y="4541510"/>
                  <a:ext cx="626304" cy="16079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grpSp>
          <p:sp>
            <p:nvSpPr>
              <p:cNvPr id="26" name="TextBox 25"/>
              <p:cNvSpPr txBox="1"/>
              <p:nvPr/>
            </p:nvSpPr>
            <p:spPr>
              <a:xfrm>
                <a:off x="1971446" y="3045689"/>
                <a:ext cx="430489" cy="369332"/>
              </a:xfrm>
              <a:prstGeom prst="rect">
                <a:avLst/>
              </a:prstGeom>
              <a:noFill/>
            </p:spPr>
            <p:txBody>
              <a:bodyPr wrap="none" rtlCol="0">
                <a:spAutoFit/>
              </a:bodyPr>
              <a:lstStyle/>
              <a:p>
                <a:r>
                  <a:rPr lang="en-US" dirty="0"/>
                  <a:t>v</a:t>
                </a:r>
                <a:r>
                  <a:rPr lang="en-US" dirty="0" smtClean="0"/>
                  <a:t>1</a:t>
                </a:r>
                <a:endParaRPr lang="en-US" dirty="0"/>
              </a:p>
            </p:txBody>
          </p:sp>
          <p:sp>
            <p:nvSpPr>
              <p:cNvPr id="27" name="TextBox 26"/>
              <p:cNvSpPr txBox="1"/>
              <p:nvPr/>
            </p:nvSpPr>
            <p:spPr>
              <a:xfrm>
                <a:off x="3783761" y="4238185"/>
                <a:ext cx="430489" cy="369332"/>
              </a:xfrm>
              <a:prstGeom prst="rect">
                <a:avLst/>
              </a:prstGeom>
              <a:noFill/>
            </p:spPr>
            <p:txBody>
              <a:bodyPr wrap="none" rtlCol="0">
                <a:spAutoFit/>
              </a:bodyPr>
              <a:lstStyle/>
              <a:p>
                <a:r>
                  <a:rPr lang="en-US" dirty="0"/>
                  <a:t>v</a:t>
                </a:r>
                <a:r>
                  <a:rPr lang="en-US" dirty="0" smtClean="0"/>
                  <a:t>2</a:t>
                </a:r>
                <a:endParaRPr lang="en-US" dirty="0"/>
              </a:p>
            </p:txBody>
          </p:sp>
          <p:sp>
            <p:nvSpPr>
              <p:cNvPr id="28" name="TextBox 27"/>
              <p:cNvSpPr txBox="1"/>
              <p:nvPr/>
            </p:nvSpPr>
            <p:spPr>
              <a:xfrm>
                <a:off x="2578043" y="4356844"/>
                <a:ext cx="430489" cy="369332"/>
              </a:xfrm>
              <a:prstGeom prst="rect">
                <a:avLst/>
              </a:prstGeom>
              <a:noFill/>
            </p:spPr>
            <p:txBody>
              <a:bodyPr wrap="none" rtlCol="0">
                <a:spAutoFit/>
              </a:bodyPr>
              <a:lstStyle/>
              <a:p>
                <a:r>
                  <a:rPr lang="en-US" dirty="0"/>
                  <a:t>v</a:t>
                </a:r>
                <a:r>
                  <a:rPr lang="en-US" dirty="0" smtClean="0"/>
                  <a:t>0</a:t>
                </a:r>
                <a:endParaRPr lang="en-US" dirty="0"/>
              </a:p>
            </p:txBody>
          </p:sp>
        </p:grpSp>
        <p:cxnSp>
          <p:nvCxnSpPr>
            <p:cNvPr id="6" name="Straight Arrow Connector 5"/>
            <p:cNvCxnSpPr>
              <a:stCxn id="34" idx="3"/>
            </p:cNvCxnSpPr>
            <p:nvPr/>
          </p:nvCxnSpPr>
          <p:spPr bwMode="auto">
            <a:xfrm flipH="1">
              <a:off x="682423" y="3123591"/>
              <a:ext cx="1180895" cy="135046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2" name="TextBox 41"/>
            <p:cNvSpPr txBox="1"/>
            <p:nvPr/>
          </p:nvSpPr>
          <p:spPr>
            <a:xfrm>
              <a:off x="1184226" y="3269322"/>
              <a:ext cx="389850" cy="369332"/>
            </a:xfrm>
            <a:prstGeom prst="rect">
              <a:avLst/>
            </a:prstGeom>
            <a:noFill/>
          </p:spPr>
          <p:txBody>
            <a:bodyPr wrap="none" rtlCol="0">
              <a:spAutoFit/>
            </a:bodyPr>
            <a:lstStyle/>
            <a:p>
              <a:r>
                <a:rPr lang="en-US" dirty="0" smtClean="0"/>
                <a:t>t3</a:t>
              </a:r>
              <a:endParaRPr lang="en-US" dirty="0"/>
            </a:p>
          </p:txBody>
        </p:sp>
        <p:sp>
          <p:nvSpPr>
            <p:cNvPr id="43" name="Oval 42"/>
            <p:cNvSpPr/>
            <p:nvPr/>
          </p:nvSpPr>
          <p:spPr bwMode="auto">
            <a:xfrm>
              <a:off x="2727617" y="4213738"/>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4" name="TextBox 43"/>
            <p:cNvSpPr txBox="1"/>
            <p:nvPr/>
          </p:nvSpPr>
          <p:spPr>
            <a:xfrm>
              <a:off x="4263619" y="4195673"/>
              <a:ext cx="2644023" cy="369332"/>
            </a:xfrm>
            <a:prstGeom prst="rect">
              <a:avLst/>
            </a:prstGeom>
            <a:noFill/>
          </p:spPr>
          <p:txBody>
            <a:bodyPr wrap="none" rtlCol="0">
              <a:spAutoFit/>
            </a:bodyPr>
            <a:lstStyle/>
            <a:p>
              <a:r>
                <a:rPr lang="en-US" dirty="0" smtClean="0"/>
                <a:t>Variant killed by only t1</a:t>
              </a:r>
              <a:endParaRPr lang="en-US" dirty="0"/>
            </a:p>
          </p:txBody>
        </p:sp>
        <p:cxnSp>
          <p:nvCxnSpPr>
            <p:cNvPr id="8" name="Straight Arrow Connector 7"/>
            <p:cNvCxnSpPr>
              <a:stCxn id="44" idx="1"/>
            </p:cNvCxnSpPr>
            <p:nvPr/>
          </p:nvCxnSpPr>
          <p:spPr bwMode="auto">
            <a:xfrm flipH="1">
              <a:off x="3260497" y="4380339"/>
              <a:ext cx="1003122"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5" name="TextBox 44"/>
            <p:cNvSpPr txBox="1"/>
            <p:nvPr/>
          </p:nvSpPr>
          <p:spPr>
            <a:xfrm>
              <a:off x="2265420" y="4104719"/>
              <a:ext cx="430489" cy="369332"/>
            </a:xfrm>
            <a:prstGeom prst="rect">
              <a:avLst/>
            </a:prstGeom>
            <a:noFill/>
          </p:spPr>
          <p:txBody>
            <a:bodyPr wrap="none" rtlCol="0">
              <a:spAutoFit/>
            </a:bodyPr>
            <a:lstStyle/>
            <a:p>
              <a:r>
                <a:rPr lang="en-US" dirty="0" smtClean="0"/>
                <a:t>v3</a:t>
              </a:r>
              <a:endParaRPr lang="en-US" dirty="0"/>
            </a:p>
          </p:txBody>
        </p:sp>
      </p:grpSp>
      <p:sp>
        <p:nvSpPr>
          <p:cNvPr id="46" name="Oval 45"/>
          <p:cNvSpPr/>
          <p:nvPr/>
        </p:nvSpPr>
        <p:spPr bwMode="auto">
          <a:xfrm>
            <a:off x="1219026" y="2827349"/>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7" name="TextBox 46"/>
          <p:cNvSpPr txBox="1"/>
          <p:nvPr/>
        </p:nvSpPr>
        <p:spPr>
          <a:xfrm>
            <a:off x="1183581" y="1047589"/>
            <a:ext cx="2644023" cy="369332"/>
          </a:xfrm>
          <a:prstGeom prst="rect">
            <a:avLst/>
          </a:prstGeom>
          <a:noFill/>
        </p:spPr>
        <p:txBody>
          <a:bodyPr wrap="none" rtlCol="0">
            <a:spAutoFit/>
          </a:bodyPr>
          <a:lstStyle/>
          <a:p>
            <a:r>
              <a:rPr lang="en-US" dirty="0" smtClean="0"/>
              <a:t>Variant killed by only t2</a:t>
            </a:r>
            <a:endParaRPr lang="en-US" dirty="0"/>
          </a:p>
        </p:txBody>
      </p:sp>
      <p:cxnSp>
        <p:nvCxnSpPr>
          <p:cNvPr id="48" name="Straight Arrow Connector 47"/>
          <p:cNvCxnSpPr/>
          <p:nvPr/>
        </p:nvCxnSpPr>
        <p:spPr bwMode="auto">
          <a:xfrm flipH="1">
            <a:off x="1234781" y="1416921"/>
            <a:ext cx="423345" cy="125801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9" name="TextBox 48"/>
          <p:cNvSpPr txBox="1"/>
          <p:nvPr/>
        </p:nvSpPr>
        <p:spPr>
          <a:xfrm>
            <a:off x="607080" y="2674935"/>
            <a:ext cx="430489" cy="369332"/>
          </a:xfrm>
          <a:prstGeom prst="rect">
            <a:avLst/>
          </a:prstGeom>
          <a:noFill/>
        </p:spPr>
        <p:txBody>
          <a:bodyPr wrap="none" rtlCol="0">
            <a:spAutoFit/>
          </a:bodyPr>
          <a:lstStyle/>
          <a:p>
            <a:r>
              <a:rPr lang="en-US" dirty="0" smtClean="0"/>
              <a:t>v4</a:t>
            </a:r>
            <a:endParaRPr lang="en-US" dirty="0"/>
          </a:p>
        </p:txBody>
      </p:sp>
    </p:spTree>
    <p:extLst>
      <p:ext uri="{BB962C8B-B14F-4D97-AF65-F5344CB8AC3E}">
        <p14:creationId xmlns:p14="http://schemas.microsoft.com/office/powerpoint/2010/main" val="285437558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Surface mutants</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38</a:t>
            </a:fld>
            <a:endParaRPr lang="en-US">
              <a:solidFill>
                <a:srgbClr val="717171"/>
              </a:solidFill>
              <a:latin typeface="Verdana" charset="0"/>
            </a:endParaRPr>
          </a:p>
        </p:txBody>
      </p:sp>
      <p:grpSp>
        <p:nvGrpSpPr>
          <p:cNvPr id="11" name="Group 10"/>
          <p:cNvGrpSpPr/>
          <p:nvPr/>
        </p:nvGrpSpPr>
        <p:grpSpPr>
          <a:xfrm>
            <a:off x="1156323" y="1751782"/>
            <a:ext cx="7254223" cy="3457795"/>
            <a:chOff x="682423" y="1107210"/>
            <a:chExt cx="7254223" cy="3457795"/>
          </a:xfrm>
        </p:grpSpPr>
        <p:grpSp>
          <p:nvGrpSpPr>
            <p:cNvPr id="22" name="Group 21"/>
            <p:cNvGrpSpPr/>
            <p:nvPr/>
          </p:nvGrpSpPr>
          <p:grpSpPr>
            <a:xfrm>
              <a:off x="1463008" y="1107210"/>
              <a:ext cx="6473638" cy="2346778"/>
              <a:chOff x="1971446" y="2846979"/>
              <a:chExt cx="6473638" cy="2346778"/>
            </a:xfrm>
          </p:grpSpPr>
          <p:grpSp>
            <p:nvGrpSpPr>
              <p:cNvPr id="23" name="Group 22"/>
              <p:cNvGrpSpPr/>
              <p:nvPr/>
            </p:nvGrpSpPr>
            <p:grpSpPr>
              <a:xfrm>
                <a:off x="2028314" y="2846979"/>
                <a:ext cx="6416770" cy="2346778"/>
                <a:chOff x="2028314" y="2846979"/>
                <a:chExt cx="6416770" cy="2346778"/>
              </a:xfrm>
            </p:grpSpPr>
            <p:cxnSp>
              <p:nvCxnSpPr>
                <p:cNvPr id="29" name="Straight Arrow Connector 28"/>
                <p:cNvCxnSpPr/>
                <p:nvPr/>
              </p:nvCxnSpPr>
              <p:spPr bwMode="auto">
                <a:xfrm flipV="1">
                  <a:off x="2464307" y="2891994"/>
                  <a:ext cx="18956" cy="190434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30" name="Straight Arrow Connector 29"/>
                <p:cNvCxnSpPr/>
                <p:nvPr/>
              </p:nvCxnSpPr>
              <p:spPr bwMode="auto">
                <a:xfrm>
                  <a:off x="2483263" y="4796334"/>
                  <a:ext cx="2027564"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1" name="TextBox 30"/>
                <p:cNvSpPr txBox="1"/>
                <p:nvPr/>
              </p:nvSpPr>
              <p:spPr>
                <a:xfrm>
                  <a:off x="2028314" y="3412412"/>
                  <a:ext cx="388197" cy="369332"/>
                </a:xfrm>
                <a:prstGeom prst="rect">
                  <a:avLst/>
                </a:prstGeom>
                <a:noFill/>
              </p:spPr>
              <p:txBody>
                <a:bodyPr wrap="none" rtlCol="0">
                  <a:spAutoFit/>
                </a:bodyPr>
                <a:lstStyle/>
                <a:p>
                  <a:r>
                    <a:rPr lang="en-US" dirty="0" smtClean="0"/>
                    <a:t>t1</a:t>
                  </a:r>
                  <a:endParaRPr lang="en-US" dirty="0"/>
                </a:p>
              </p:txBody>
            </p:sp>
            <p:sp>
              <p:nvSpPr>
                <p:cNvPr id="32" name="TextBox 31"/>
                <p:cNvSpPr txBox="1"/>
                <p:nvPr/>
              </p:nvSpPr>
              <p:spPr>
                <a:xfrm>
                  <a:off x="3393912" y="4824425"/>
                  <a:ext cx="389850" cy="369332"/>
                </a:xfrm>
                <a:prstGeom prst="rect">
                  <a:avLst/>
                </a:prstGeom>
                <a:noFill/>
              </p:spPr>
              <p:txBody>
                <a:bodyPr wrap="none" rtlCol="0">
                  <a:spAutoFit/>
                </a:bodyPr>
                <a:lstStyle/>
                <a:p>
                  <a:r>
                    <a:rPr lang="en-US" dirty="0" smtClean="0"/>
                    <a:t>t2</a:t>
                  </a:r>
                  <a:endParaRPr lang="en-US" dirty="0"/>
                </a:p>
              </p:txBody>
            </p:sp>
            <p:sp>
              <p:nvSpPr>
                <p:cNvPr id="33" name="TextBox 32"/>
                <p:cNvSpPr txBox="1"/>
                <p:nvPr/>
              </p:nvSpPr>
              <p:spPr>
                <a:xfrm>
                  <a:off x="3768935" y="3597078"/>
                  <a:ext cx="3075707" cy="369332"/>
                </a:xfrm>
                <a:prstGeom prst="rect">
                  <a:avLst/>
                </a:prstGeom>
                <a:noFill/>
              </p:spPr>
              <p:txBody>
                <a:bodyPr wrap="none" rtlCol="0">
                  <a:spAutoFit/>
                </a:bodyPr>
                <a:lstStyle/>
                <a:p>
                  <a:r>
                    <a:rPr lang="en-US" dirty="0" smtClean="0"/>
                    <a:t>Variant killed by t1 t2 and t3</a:t>
                  </a:r>
                  <a:endParaRPr lang="en-US" dirty="0"/>
                </a:p>
              </p:txBody>
            </p:sp>
            <p:sp>
              <p:nvSpPr>
                <p:cNvPr id="34" name="Oval 33"/>
                <p:cNvSpPr/>
                <p:nvPr/>
              </p:nvSpPr>
              <p:spPr bwMode="auto">
                <a:xfrm>
                  <a:off x="2342868" y="4701544"/>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cxnSp>
              <p:nvCxnSpPr>
                <p:cNvPr id="35" name="Straight Arrow Connector 34"/>
                <p:cNvCxnSpPr/>
                <p:nvPr/>
              </p:nvCxnSpPr>
              <p:spPr bwMode="auto">
                <a:xfrm flipH="1">
                  <a:off x="3008532" y="3966410"/>
                  <a:ext cx="760404" cy="39043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36" name="Oval 35"/>
                <p:cNvSpPr/>
                <p:nvPr/>
              </p:nvSpPr>
              <p:spPr bwMode="auto">
                <a:xfrm>
                  <a:off x="2380780" y="3186375"/>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37" name="Oval 36"/>
                <p:cNvSpPr/>
                <p:nvPr/>
              </p:nvSpPr>
              <p:spPr bwMode="auto">
                <a:xfrm>
                  <a:off x="3993543" y="4701543"/>
                  <a:ext cx="197263" cy="189579"/>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38" name="TextBox 37"/>
                <p:cNvSpPr txBox="1"/>
                <p:nvPr/>
              </p:nvSpPr>
              <p:spPr>
                <a:xfrm>
                  <a:off x="3393912" y="2846979"/>
                  <a:ext cx="3736920" cy="369332"/>
                </a:xfrm>
                <a:prstGeom prst="rect">
                  <a:avLst/>
                </a:prstGeom>
                <a:noFill/>
              </p:spPr>
              <p:txBody>
                <a:bodyPr wrap="none" rtlCol="0">
                  <a:spAutoFit/>
                </a:bodyPr>
                <a:lstStyle/>
                <a:p>
                  <a:r>
                    <a:rPr lang="en-US" dirty="0" smtClean="0"/>
                    <a:t>Variant not killed by t1 but by t2,t3</a:t>
                  </a:r>
                  <a:endParaRPr lang="en-US" dirty="0"/>
                </a:p>
              </p:txBody>
            </p:sp>
            <p:cxnSp>
              <p:nvCxnSpPr>
                <p:cNvPr id="39" name="Straight Arrow Connector 38"/>
                <p:cNvCxnSpPr/>
                <p:nvPr/>
              </p:nvCxnSpPr>
              <p:spPr bwMode="auto">
                <a:xfrm flipH="1">
                  <a:off x="2578043" y="3083030"/>
                  <a:ext cx="626304" cy="16079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a:off x="4708164" y="4248008"/>
                  <a:ext cx="3736920" cy="369332"/>
                </a:xfrm>
                <a:prstGeom prst="rect">
                  <a:avLst/>
                </a:prstGeom>
                <a:noFill/>
              </p:spPr>
              <p:txBody>
                <a:bodyPr wrap="none" rtlCol="0">
                  <a:spAutoFit/>
                </a:bodyPr>
                <a:lstStyle/>
                <a:p>
                  <a:r>
                    <a:rPr lang="en-US" dirty="0" smtClean="0"/>
                    <a:t>Variant not killed by t2 but by t1,t3</a:t>
                  </a:r>
                  <a:endParaRPr lang="en-US" dirty="0"/>
                </a:p>
              </p:txBody>
            </p:sp>
            <p:cxnSp>
              <p:nvCxnSpPr>
                <p:cNvPr id="41" name="Straight Arrow Connector 40"/>
                <p:cNvCxnSpPr/>
                <p:nvPr/>
              </p:nvCxnSpPr>
              <p:spPr bwMode="auto">
                <a:xfrm flipH="1">
                  <a:off x="4145753" y="4541510"/>
                  <a:ext cx="626304" cy="16079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grpSp>
          <p:sp>
            <p:nvSpPr>
              <p:cNvPr id="26" name="TextBox 25"/>
              <p:cNvSpPr txBox="1"/>
              <p:nvPr/>
            </p:nvSpPr>
            <p:spPr>
              <a:xfrm>
                <a:off x="1971446" y="3045689"/>
                <a:ext cx="430489" cy="369332"/>
              </a:xfrm>
              <a:prstGeom prst="rect">
                <a:avLst/>
              </a:prstGeom>
              <a:noFill/>
            </p:spPr>
            <p:txBody>
              <a:bodyPr wrap="none" rtlCol="0">
                <a:spAutoFit/>
              </a:bodyPr>
              <a:lstStyle/>
              <a:p>
                <a:r>
                  <a:rPr lang="en-US" dirty="0"/>
                  <a:t>v</a:t>
                </a:r>
                <a:r>
                  <a:rPr lang="en-US" dirty="0" smtClean="0"/>
                  <a:t>1</a:t>
                </a:r>
                <a:endParaRPr lang="en-US" dirty="0"/>
              </a:p>
            </p:txBody>
          </p:sp>
          <p:sp>
            <p:nvSpPr>
              <p:cNvPr id="27" name="TextBox 26"/>
              <p:cNvSpPr txBox="1"/>
              <p:nvPr/>
            </p:nvSpPr>
            <p:spPr>
              <a:xfrm>
                <a:off x="3783761" y="4238185"/>
                <a:ext cx="430489" cy="369332"/>
              </a:xfrm>
              <a:prstGeom prst="rect">
                <a:avLst/>
              </a:prstGeom>
              <a:noFill/>
            </p:spPr>
            <p:txBody>
              <a:bodyPr wrap="none" rtlCol="0">
                <a:spAutoFit/>
              </a:bodyPr>
              <a:lstStyle/>
              <a:p>
                <a:r>
                  <a:rPr lang="en-US" dirty="0"/>
                  <a:t>v</a:t>
                </a:r>
                <a:r>
                  <a:rPr lang="en-US" dirty="0" smtClean="0"/>
                  <a:t>2</a:t>
                </a:r>
                <a:endParaRPr lang="en-US" dirty="0"/>
              </a:p>
            </p:txBody>
          </p:sp>
          <p:sp>
            <p:nvSpPr>
              <p:cNvPr id="28" name="TextBox 27"/>
              <p:cNvSpPr txBox="1"/>
              <p:nvPr/>
            </p:nvSpPr>
            <p:spPr>
              <a:xfrm>
                <a:off x="2578043" y="4356844"/>
                <a:ext cx="430489" cy="369332"/>
              </a:xfrm>
              <a:prstGeom prst="rect">
                <a:avLst/>
              </a:prstGeom>
              <a:noFill/>
            </p:spPr>
            <p:txBody>
              <a:bodyPr wrap="none" rtlCol="0">
                <a:spAutoFit/>
              </a:bodyPr>
              <a:lstStyle/>
              <a:p>
                <a:r>
                  <a:rPr lang="en-US" dirty="0"/>
                  <a:t>v</a:t>
                </a:r>
                <a:r>
                  <a:rPr lang="en-US" dirty="0" smtClean="0"/>
                  <a:t>0</a:t>
                </a:r>
                <a:endParaRPr lang="en-US" dirty="0"/>
              </a:p>
            </p:txBody>
          </p:sp>
        </p:grpSp>
        <p:cxnSp>
          <p:nvCxnSpPr>
            <p:cNvPr id="6" name="Straight Arrow Connector 5"/>
            <p:cNvCxnSpPr>
              <a:stCxn id="34" idx="3"/>
            </p:cNvCxnSpPr>
            <p:nvPr/>
          </p:nvCxnSpPr>
          <p:spPr bwMode="auto">
            <a:xfrm flipH="1">
              <a:off x="682423" y="3123591"/>
              <a:ext cx="1180895" cy="135046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2" name="TextBox 41"/>
            <p:cNvSpPr txBox="1"/>
            <p:nvPr/>
          </p:nvSpPr>
          <p:spPr>
            <a:xfrm>
              <a:off x="1184226" y="3269322"/>
              <a:ext cx="389850" cy="369332"/>
            </a:xfrm>
            <a:prstGeom prst="rect">
              <a:avLst/>
            </a:prstGeom>
            <a:noFill/>
          </p:spPr>
          <p:txBody>
            <a:bodyPr wrap="none" rtlCol="0">
              <a:spAutoFit/>
            </a:bodyPr>
            <a:lstStyle/>
            <a:p>
              <a:r>
                <a:rPr lang="en-US" dirty="0" smtClean="0"/>
                <a:t>t3</a:t>
              </a:r>
              <a:endParaRPr lang="en-US" dirty="0"/>
            </a:p>
          </p:txBody>
        </p:sp>
        <p:sp>
          <p:nvSpPr>
            <p:cNvPr id="43" name="Oval 42"/>
            <p:cNvSpPr/>
            <p:nvPr/>
          </p:nvSpPr>
          <p:spPr bwMode="auto">
            <a:xfrm>
              <a:off x="2727617" y="4213738"/>
              <a:ext cx="197263" cy="189579"/>
            </a:xfrm>
            <a:prstGeom prst="ellipse">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4" name="TextBox 43"/>
            <p:cNvSpPr txBox="1"/>
            <p:nvPr/>
          </p:nvSpPr>
          <p:spPr>
            <a:xfrm>
              <a:off x="4263619" y="4195673"/>
              <a:ext cx="2644023" cy="369332"/>
            </a:xfrm>
            <a:prstGeom prst="rect">
              <a:avLst/>
            </a:prstGeom>
            <a:noFill/>
          </p:spPr>
          <p:txBody>
            <a:bodyPr wrap="none" rtlCol="0">
              <a:spAutoFit/>
            </a:bodyPr>
            <a:lstStyle/>
            <a:p>
              <a:r>
                <a:rPr lang="en-US" dirty="0" smtClean="0"/>
                <a:t>Variant killed by only t1</a:t>
              </a:r>
              <a:endParaRPr lang="en-US" dirty="0"/>
            </a:p>
          </p:txBody>
        </p:sp>
        <p:cxnSp>
          <p:nvCxnSpPr>
            <p:cNvPr id="8" name="Straight Arrow Connector 7"/>
            <p:cNvCxnSpPr>
              <a:stCxn id="44" idx="1"/>
            </p:cNvCxnSpPr>
            <p:nvPr/>
          </p:nvCxnSpPr>
          <p:spPr bwMode="auto">
            <a:xfrm flipH="1">
              <a:off x="3260497" y="4380339"/>
              <a:ext cx="1003122"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5" name="TextBox 44"/>
            <p:cNvSpPr txBox="1"/>
            <p:nvPr/>
          </p:nvSpPr>
          <p:spPr>
            <a:xfrm>
              <a:off x="2265420" y="4104719"/>
              <a:ext cx="430489" cy="369332"/>
            </a:xfrm>
            <a:prstGeom prst="rect">
              <a:avLst/>
            </a:prstGeom>
            <a:noFill/>
          </p:spPr>
          <p:txBody>
            <a:bodyPr wrap="none" rtlCol="0">
              <a:spAutoFit/>
            </a:bodyPr>
            <a:lstStyle/>
            <a:p>
              <a:r>
                <a:rPr lang="en-US" dirty="0" smtClean="0"/>
                <a:t>v3</a:t>
              </a:r>
              <a:endParaRPr lang="en-US" dirty="0"/>
            </a:p>
          </p:txBody>
        </p:sp>
      </p:grpSp>
      <p:sp>
        <p:nvSpPr>
          <p:cNvPr id="46" name="Oval 45"/>
          <p:cNvSpPr/>
          <p:nvPr/>
        </p:nvSpPr>
        <p:spPr bwMode="auto">
          <a:xfrm>
            <a:off x="1219026" y="2827349"/>
            <a:ext cx="197263" cy="189579"/>
          </a:xfrm>
          <a:prstGeom prst="ellipse">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7" name="TextBox 46"/>
          <p:cNvSpPr txBox="1"/>
          <p:nvPr/>
        </p:nvSpPr>
        <p:spPr>
          <a:xfrm>
            <a:off x="1183581" y="1047589"/>
            <a:ext cx="2644023" cy="369332"/>
          </a:xfrm>
          <a:prstGeom prst="rect">
            <a:avLst/>
          </a:prstGeom>
          <a:noFill/>
        </p:spPr>
        <p:txBody>
          <a:bodyPr wrap="none" rtlCol="0">
            <a:spAutoFit/>
          </a:bodyPr>
          <a:lstStyle/>
          <a:p>
            <a:r>
              <a:rPr lang="en-US" dirty="0" smtClean="0"/>
              <a:t>Variant killed by only t2</a:t>
            </a:r>
            <a:endParaRPr lang="en-US" dirty="0"/>
          </a:p>
        </p:txBody>
      </p:sp>
      <p:cxnSp>
        <p:nvCxnSpPr>
          <p:cNvPr id="48" name="Straight Arrow Connector 47"/>
          <p:cNvCxnSpPr/>
          <p:nvPr/>
        </p:nvCxnSpPr>
        <p:spPr bwMode="auto">
          <a:xfrm flipH="1">
            <a:off x="1234781" y="1416921"/>
            <a:ext cx="423345" cy="125801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9" name="TextBox 48"/>
          <p:cNvSpPr txBox="1"/>
          <p:nvPr/>
        </p:nvSpPr>
        <p:spPr>
          <a:xfrm>
            <a:off x="607080" y="2674935"/>
            <a:ext cx="430489" cy="369332"/>
          </a:xfrm>
          <a:prstGeom prst="rect">
            <a:avLst/>
          </a:prstGeom>
          <a:noFill/>
        </p:spPr>
        <p:txBody>
          <a:bodyPr wrap="none" rtlCol="0">
            <a:spAutoFit/>
          </a:bodyPr>
          <a:lstStyle/>
          <a:p>
            <a:r>
              <a:rPr lang="en-US" dirty="0" smtClean="0"/>
              <a:t>v4</a:t>
            </a:r>
            <a:endParaRPr lang="en-US" dirty="0"/>
          </a:p>
        </p:txBody>
      </p:sp>
    </p:spTree>
    <p:extLst>
      <p:ext uri="{BB962C8B-B14F-4D97-AF65-F5344CB8AC3E}">
        <p14:creationId xmlns:p14="http://schemas.microsoft.com/office/powerpoint/2010/main" val="159701205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Avoiding redundant or trivial mutants</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a:t>
            </a:fld>
            <a:endParaRPr lang="en-US">
              <a:solidFill>
                <a:srgbClr val="717171"/>
              </a:solidFill>
              <a:latin typeface="Verdana" charset="0"/>
            </a:endParaRPr>
          </a:p>
        </p:txBody>
      </p:sp>
      <p:sp>
        <p:nvSpPr>
          <p:cNvPr id="3" name="TextBox 2"/>
          <p:cNvSpPr txBox="1"/>
          <p:nvPr/>
        </p:nvSpPr>
        <p:spPr>
          <a:xfrm>
            <a:off x="822325" y="1138566"/>
            <a:ext cx="8321675" cy="3477875"/>
          </a:xfrm>
          <a:prstGeom prst="rect">
            <a:avLst/>
          </a:prstGeom>
          <a:noFill/>
        </p:spPr>
        <p:txBody>
          <a:bodyPr wrap="square" rtlCol="0">
            <a:spAutoFit/>
          </a:bodyPr>
          <a:lstStyle/>
          <a:p>
            <a:pPr marL="285750" indent="-285750">
              <a:buFont typeface="Arial"/>
              <a:buChar char="•"/>
            </a:pPr>
            <a:r>
              <a:rPr lang="en-US" sz="2000" dirty="0" smtClean="0"/>
              <a:t>Mutation reduction strategies</a:t>
            </a:r>
          </a:p>
          <a:p>
            <a:pPr marL="285750" indent="-285750">
              <a:buFont typeface="Arial"/>
              <a:buChar char="•"/>
            </a:pPr>
            <a:endParaRPr lang="en-US" sz="2000" dirty="0" smtClean="0"/>
          </a:p>
          <a:p>
            <a:pPr marL="742950" lvl="1" indent="-285750">
              <a:buFont typeface="Arial"/>
              <a:buChar char="•"/>
            </a:pPr>
            <a:r>
              <a:rPr lang="en-US" sz="2000" dirty="0" smtClean="0"/>
              <a:t>Selective mutation using operator selection</a:t>
            </a:r>
          </a:p>
          <a:p>
            <a:pPr marL="285750" indent="-285750">
              <a:buFont typeface="Arial"/>
              <a:buChar char="•"/>
            </a:pPr>
            <a:endParaRPr lang="en-US" sz="2000" dirty="0" smtClean="0"/>
          </a:p>
          <a:p>
            <a:pPr marL="742950" lvl="1" indent="-285750">
              <a:buFont typeface="Arial"/>
              <a:buChar char="•"/>
            </a:pPr>
            <a:r>
              <a:rPr lang="en-US" sz="2000" dirty="0"/>
              <a:t>Static analysis of generated mutants</a:t>
            </a:r>
          </a:p>
          <a:p>
            <a:pPr marL="285750" indent="-285750">
              <a:buFont typeface="Arial"/>
              <a:buChar char="•"/>
            </a:pPr>
            <a:endParaRPr lang="en-US" sz="2000" dirty="0" smtClean="0"/>
          </a:p>
          <a:p>
            <a:pPr marL="742950" lvl="1" indent="-285750">
              <a:buFont typeface="Arial"/>
              <a:buChar char="•"/>
            </a:pPr>
            <a:r>
              <a:rPr lang="en-US" sz="2000" dirty="0" smtClean="0"/>
              <a:t>Dynamic analysis using coverage based techniques</a:t>
            </a:r>
          </a:p>
          <a:p>
            <a:pPr marL="285750" indent="-285750">
              <a:buFont typeface="Arial"/>
              <a:buChar char="•"/>
            </a:pPr>
            <a:endParaRPr lang="en-US" sz="2000" dirty="0" smtClean="0"/>
          </a:p>
          <a:p>
            <a:pPr marL="742950" lvl="1" indent="-285750">
              <a:buFont typeface="Arial"/>
              <a:buChar char="•"/>
            </a:pPr>
            <a:r>
              <a:rPr lang="en-US" sz="2000" dirty="0" smtClean="0"/>
              <a:t>Mutation clustering to identify similar mutants</a:t>
            </a:r>
          </a:p>
          <a:p>
            <a:endParaRPr lang="en-US" sz="2000" dirty="0"/>
          </a:p>
          <a:p>
            <a:r>
              <a:rPr lang="en-US" sz="2000" b="1" dirty="0"/>
              <a:t>But how do we compare </a:t>
            </a:r>
            <a:r>
              <a:rPr lang="en-US" sz="2000" b="1" dirty="0" smtClean="0"/>
              <a:t>the effectiveness of these techniques?</a:t>
            </a:r>
            <a:endParaRPr lang="en-US" sz="2000" b="1" dirty="0"/>
          </a:p>
        </p:txBody>
      </p:sp>
    </p:spTree>
    <p:extLst>
      <p:ext uri="{BB962C8B-B14F-4D97-AF65-F5344CB8AC3E}">
        <p14:creationId xmlns:p14="http://schemas.microsoft.com/office/powerpoint/2010/main" val="236417621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surface mutant set</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39</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3529109868"/>
              </p:ext>
            </p:extLst>
          </p:nvPr>
        </p:nvGraphicFramePr>
        <p:xfrm>
          <a:off x="343542" y="1140505"/>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250101">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250101">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250101">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endParaRPr lang="en-US" sz="1400">
                        <a:solidFill>
                          <a:srgbClr val="2B1026"/>
                        </a:solidFill>
                      </a:endParaRPr>
                    </a:p>
                  </a:txBody>
                  <a:tcPr>
                    <a:solidFill>
                      <a:srgbClr val="FFFFFF"/>
                    </a:solidFill>
                  </a:tcPr>
                </a:tc>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250101">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c>
                  <a:txBody>
                    <a:bodyPr/>
                    <a:lstStyle/>
                    <a:p>
                      <a:endParaRPr lang="en-US" sz="1400">
                        <a:solidFill>
                          <a:srgbClr val="2B1026"/>
                        </a:solidFill>
                      </a:endParaRPr>
                    </a:p>
                  </a:txBody>
                  <a:tcPr>
                    <a:solidFill>
                      <a:srgbClr val="FFFFFF"/>
                    </a:solidFill>
                  </a:tcPr>
                </a:tc>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3201129457"/>
              </p:ext>
            </p:extLst>
          </p:nvPr>
        </p:nvGraphicFramePr>
        <p:xfrm>
          <a:off x="5198414" y="1143000"/>
          <a:ext cx="3260848" cy="1523999"/>
        </p:xfrm>
        <a:graphic>
          <a:graphicData uri="http://schemas.openxmlformats.org/drawingml/2006/table">
            <a:tbl>
              <a:tblPr firstRow="1" bandRow="1">
                <a:tableStyleId>{5C22544A-7EE6-4342-B048-85BDC9FD1C3A}</a:tableStyleId>
              </a:tblPr>
              <a:tblGrid>
                <a:gridCol w="815212"/>
                <a:gridCol w="815212"/>
                <a:gridCol w="815212"/>
                <a:gridCol w="815212"/>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bl>
          </a:graphicData>
        </a:graphic>
      </p:graphicFrame>
      <p:sp>
        <p:nvSpPr>
          <p:cNvPr id="2" name="Equal 1"/>
          <p:cNvSpPr/>
          <p:nvPr/>
        </p:nvSpPr>
        <p:spPr bwMode="auto">
          <a:xfrm>
            <a:off x="4492621" y="1725164"/>
            <a:ext cx="530774" cy="436030"/>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234852060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surface mutant set</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dirty="0">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40</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3084009073"/>
              </p:ext>
            </p:extLst>
          </p:nvPr>
        </p:nvGraphicFramePr>
        <p:xfrm>
          <a:off x="343542" y="1140505"/>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250101">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250101">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250101">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endParaRPr lang="en-US" sz="1400">
                        <a:solidFill>
                          <a:srgbClr val="2B1026"/>
                        </a:solidFill>
                      </a:endParaRPr>
                    </a:p>
                  </a:txBody>
                  <a:tcPr>
                    <a:solidFill>
                      <a:srgbClr val="FFFFFF"/>
                    </a:solidFill>
                  </a:tcPr>
                </a:tc>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r h="250101">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m4</a:t>
                      </a:r>
                      <a:endParaRPr lang="en-US" sz="1400" dirty="0">
                        <a:solidFill>
                          <a:srgbClr val="2B1026"/>
                        </a:solidFill>
                      </a:endParaRPr>
                    </a:p>
                  </a:txBody>
                  <a:tcPr>
                    <a:solidFill>
                      <a:srgbClr val="FFFFFF"/>
                    </a:solidFill>
                  </a:tcPr>
                </a:tc>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1320793684"/>
              </p:ext>
            </p:extLst>
          </p:nvPr>
        </p:nvGraphicFramePr>
        <p:xfrm>
          <a:off x="5198414" y="1143000"/>
          <a:ext cx="3260848" cy="1523999"/>
        </p:xfrm>
        <a:graphic>
          <a:graphicData uri="http://schemas.openxmlformats.org/drawingml/2006/table">
            <a:tbl>
              <a:tblPr firstRow="1" bandRow="1">
                <a:tableStyleId>{5C22544A-7EE6-4342-B048-85BDC9FD1C3A}</a:tableStyleId>
              </a:tblPr>
              <a:tblGrid>
                <a:gridCol w="815212"/>
                <a:gridCol w="815212"/>
                <a:gridCol w="815212"/>
                <a:gridCol w="815212"/>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strike="noStrike" dirty="0" smtClean="0">
                          <a:solidFill>
                            <a:srgbClr val="2B1026"/>
                          </a:solidFill>
                        </a:rPr>
                        <a:t>m1</a:t>
                      </a:r>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t1</a:t>
                      </a:r>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t2</a:t>
                      </a:r>
                      <a:endParaRPr lang="en-US" sz="1400" strike="noStrike" dirty="0">
                        <a:solidFill>
                          <a:srgbClr val="2B1026"/>
                        </a:solidFill>
                      </a:endParaRPr>
                    </a:p>
                  </a:txBody>
                  <a:tcPr>
                    <a:solidFill>
                      <a:srgbClr val="FFFFFF"/>
                    </a:solidFill>
                  </a:tcPr>
                </a:tc>
                <a:tc>
                  <a:txBody>
                    <a:bodyPr/>
                    <a:lstStyle/>
                    <a:p>
                      <a:endParaRPr lang="en-US" sz="1400" strike="noStrike" dirty="0">
                        <a:solidFill>
                          <a:srgbClr val="2B1026"/>
                        </a:solidFill>
                      </a:endParaRPr>
                    </a:p>
                  </a:txBody>
                  <a:tcPr>
                    <a:solidFill>
                      <a:srgbClr val="FFFFFF"/>
                    </a:solidFill>
                  </a:tcPr>
                </a:tc>
              </a:tr>
              <a:tr h="184029">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r>
                        <a:rPr lang="en-US" sz="1400" strike="sngStrike" dirty="0" smtClean="0"/>
                        <a:t>m4</a:t>
                      </a:r>
                      <a:endParaRPr lang="en-US" sz="1400" strike="sngStrike" dirty="0"/>
                    </a:p>
                  </a:txBody>
                  <a:tcPr>
                    <a:solidFill>
                      <a:schemeClr val="accent3">
                        <a:lumMod val="60000"/>
                        <a:lumOff val="40000"/>
                      </a:schemeClr>
                    </a:solidFill>
                  </a:tcPr>
                </a:tc>
                <a:tc>
                  <a:txBody>
                    <a:bodyPr/>
                    <a:lstStyle/>
                    <a:p>
                      <a:r>
                        <a:rPr lang="en-US" sz="1400" strike="sngStrike" dirty="0" smtClean="0"/>
                        <a:t>t1</a:t>
                      </a:r>
                      <a:endParaRPr lang="en-US" sz="1400" strike="sngStrike" dirty="0"/>
                    </a:p>
                  </a:txBody>
                  <a:tcPr>
                    <a:solidFill>
                      <a:schemeClr val="accent3">
                        <a:lumMod val="60000"/>
                        <a:lumOff val="40000"/>
                      </a:schemeClr>
                    </a:solidFill>
                  </a:tcPr>
                </a:tc>
                <a:tc>
                  <a:txBody>
                    <a:bodyPr/>
                    <a:lstStyle/>
                    <a:p>
                      <a:r>
                        <a:rPr lang="en-US" sz="1400" strike="sngStrike" dirty="0" smtClean="0"/>
                        <a:t>t2</a:t>
                      </a:r>
                      <a:endParaRPr lang="en-US" sz="1400" strike="sngStrike" dirty="0"/>
                    </a:p>
                  </a:txBody>
                  <a:tcPr>
                    <a:solidFill>
                      <a:schemeClr val="accent3">
                        <a:lumMod val="60000"/>
                        <a:lumOff val="40000"/>
                      </a:schemeClr>
                    </a:solidFill>
                  </a:tcPr>
                </a:tc>
                <a:tc>
                  <a:txBody>
                    <a:bodyPr/>
                    <a:lstStyle/>
                    <a:p>
                      <a:r>
                        <a:rPr lang="en-US" sz="1400" strike="sngStrike" dirty="0" smtClean="0"/>
                        <a:t>t3</a:t>
                      </a:r>
                      <a:endParaRPr lang="en-US" sz="1400" strike="sngStrike" dirty="0"/>
                    </a:p>
                  </a:txBody>
                  <a:tcPr>
                    <a:solidFill>
                      <a:schemeClr val="accent3">
                        <a:lumMod val="60000"/>
                        <a:lumOff val="40000"/>
                      </a:schemeClr>
                    </a:solidFill>
                  </a:tcPr>
                </a:tc>
              </a:tr>
            </a:tbl>
          </a:graphicData>
        </a:graphic>
      </p:graphicFrame>
      <p:sp>
        <p:nvSpPr>
          <p:cNvPr id="2" name="TextBox 1"/>
          <p:cNvSpPr txBox="1"/>
          <p:nvPr/>
        </p:nvSpPr>
        <p:spPr>
          <a:xfrm>
            <a:off x="457200" y="2666999"/>
            <a:ext cx="3044423" cy="369332"/>
          </a:xfrm>
          <a:prstGeom prst="rect">
            <a:avLst/>
          </a:prstGeom>
          <a:noFill/>
        </p:spPr>
        <p:txBody>
          <a:bodyPr wrap="none" rtlCol="0">
            <a:spAutoFit/>
          </a:bodyPr>
          <a:lstStyle/>
          <a:p>
            <a:r>
              <a:rPr lang="en-US" dirty="0" smtClean="0"/>
              <a:t>Remove subsumed mutants</a:t>
            </a:r>
            <a:endParaRPr lang="en-US" dirty="0"/>
          </a:p>
        </p:txBody>
      </p:sp>
      <p:sp>
        <p:nvSpPr>
          <p:cNvPr id="8" name="Equal 7"/>
          <p:cNvSpPr/>
          <p:nvPr/>
        </p:nvSpPr>
        <p:spPr bwMode="auto">
          <a:xfrm>
            <a:off x="4492621" y="1725164"/>
            <a:ext cx="530774" cy="436030"/>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28859376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surface mutant set</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dirty="0">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41</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3250349535"/>
              </p:ext>
            </p:extLst>
          </p:nvPr>
        </p:nvGraphicFramePr>
        <p:xfrm>
          <a:off x="343542" y="1140505"/>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250101">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250101">
                <a:tc>
                  <a:txBody>
                    <a:bodyPr/>
                    <a:lstStyle/>
                    <a:p>
                      <a:r>
                        <a:rPr lang="en-US" sz="1400" dirty="0" smtClean="0">
                          <a:solidFill>
                            <a:srgbClr val="2B1026"/>
                          </a:solidFill>
                        </a:rPr>
                        <a:t>t1</a:t>
                      </a:r>
                      <a:endParaRPr lang="en-US" sz="1400" dirty="0">
                        <a:solidFill>
                          <a:srgbClr val="2B1026"/>
                        </a:solidFill>
                      </a:endParaRPr>
                    </a:p>
                  </a:txBody>
                  <a:tcPr>
                    <a:noFill/>
                  </a:tcPr>
                </a:tc>
                <a:tc>
                  <a:txBody>
                    <a:bodyPr/>
                    <a:lstStyle/>
                    <a:p>
                      <a:r>
                        <a:rPr lang="en-US" sz="1400" dirty="0" smtClean="0">
                          <a:solidFill>
                            <a:srgbClr val="2B1026"/>
                          </a:solidFill>
                        </a:rPr>
                        <a:t>m1</a:t>
                      </a:r>
                      <a:endParaRPr lang="en-US" sz="1400" dirty="0">
                        <a:solidFill>
                          <a:srgbClr val="2B1026"/>
                        </a:solidFill>
                      </a:endParaRPr>
                    </a:p>
                  </a:txBody>
                  <a:tcPr>
                    <a:noFill/>
                  </a:tcPr>
                </a:tc>
                <a:tc>
                  <a:txBody>
                    <a:bodyPr/>
                    <a:lstStyle/>
                    <a:p>
                      <a:r>
                        <a:rPr lang="en-US" sz="1400" dirty="0" smtClean="0">
                          <a:solidFill>
                            <a:srgbClr val="2B1026"/>
                          </a:solidFill>
                        </a:rPr>
                        <a:t>m2</a:t>
                      </a:r>
                      <a:endParaRPr lang="en-US" sz="1400" dirty="0">
                        <a:solidFill>
                          <a:srgbClr val="2B1026"/>
                        </a:solidFill>
                      </a:endParaRPr>
                    </a:p>
                  </a:txBody>
                  <a:tcPr>
                    <a:noFill/>
                  </a:tcPr>
                </a:tc>
                <a:tc>
                  <a:txBody>
                    <a:bodyPr/>
                    <a:lstStyle/>
                    <a:p>
                      <a:endParaRPr lang="en-US" sz="1400" dirty="0">
                        <a:solidFill>
                          <a:srgbClr val="2B1026"/>
                        </a:solidFill>
                      </a:endParaRPr>
                    </a:p>
                  </a:txBody>
                  <a:tcPr>
                    <a:noFill/>
                  </a:tcPr>
                </a:tc>
                <a:tc>
                  <a:txBody>
                    <a:bodyPr/>
                    <a:lstStyle/>
                    <a:p>
                      <a:r>
                        <a:rPr lang="en-US" sz="1400" dirty="0" smtClean="0">
                          <a:solidFill>
                            <a:srgbClr val="2B1026"/>
                          </a:solidFill>
                        </a:rPr>
                        <a:t>m4</a:t>
                      </a:r>
                      <a:endParaRPr lang="en-US" sz="1400" dirty="0">
                        <a:solidFill>
                          <a:srgbClr val="2B1026"/>
                        </a:solidFill>
                      </a:endParaRPr>
                    </a:p>
                  </a:txBody>
                  <a:tcPr>
                    <a:noFill/>
                  </a:tcPr>
                </a:tc>
              </a:tr>
              <a:tr h="250101">
                <a:tc>
                  <a:txBody>
                    <a:bodyPr/>
                    <a:lstStyle/>
                    <a:p>
                      <a:r>
                        <a:rPr lang="en-US" sz="1400" dirty="0" smtClean="0">
                          <a:solidFill>
                            <a:srgbClr val="2B1026"/>
                          </a:solidFill>
                        </a:rPr>
                        <a:t>t2</a:t>
                      </a:r>
                      <a:endParaRPr lang="en-US" sz="1400" dirty="0">
                        <a:solidFill>
                          <a:srgbClr val="2B1026"/>
                        </a:solidFill>
                      </a:endParaRPr>
                    </a:p>
                  </a:txBody>
                  <a:tcPr>
                    <a:noFill/>
                  </a:tcPr>
                </a:tc>
                <a:tc>
                  <a:txBody>
                    <a:bodyPr/>
                    <a:lstStyle/>
                    <a:p>
                      <a:r>
                        <a:rPr lang="en-US" sz="1400" dirty="0" smtClean="0">
                          <a:solidFill>
                            <a:srgbClr val="2B1026"/>
                          </a:solidFill>
                        </a:rPr>
                        <a:t>m1</a:t>
                      </a:r>
                      <a:endParaRPr lang="en-US" sz="1400" dirty="0">
                        <a:solidFill>
                          <a:srgbClr val="2B1026"/>
                        </a:solidFill>
                      </a:endParaRPr>
                    </a:p>
                  </a:txBody>
                  <a:tcPr>
                    <a:noFill/>
                  </a:tcPr>
                </a:tc>
                <a:tc>
                  <a:txBody>
                    <a:bodyPr/>
                    <a:lstStyle/>
                    <a:p>
                      <a:endParaRPr lang="en-US" sz="1400">
                        <a:solidFill>
                          <a:srgbClr val="2B1026"/>
                        </a:solidFill>
                      </a:endParaRPr>
                    </a:p>
                  </a:txBody>
                  <a:tcPr>
                    <a:noFill/>
                  </a:tcPr>
                </a:tc>
                <a:tc>
                  <a:txBody>
                    <a:bodyPr/>
                    <a:lstStyle/>
                    <a:p>
                      <a:r>
                        <a:rPr lang="en-US" sz="1400" dirty="0" smtClean="0">
                          <a:solidFill>
                            <a:srgbClr val="2B1026"/>
                          </a:solidFill>
                        </a:rPr>
                        <a:t>m3</a:t>
                      </a:r>
                      <a:endParaRPr lang="en-US" sz="1400" dirty="0">
                        <a:solidFill>
                          <a:srgbClr val="2B1026"/>
                        </a:solidFill>
                      </a:endParaRPr>
                    </a:p>
                  </a:txBody>
                  <a:tcPr>
                    <a:noFill/>
                  </a:tcPr>
                </a:tc>
                <a:tc>
                  <a:txBody>
                    <a:bodyPr/>
                    <a:lstStyle/>
                    <a:p>
                      <a:endParaRPr lang="en-US" sz="1400" dirty="0">
                        <a:solidFill>
                          <a:srgbClr val="2B1026"/>
                        </a:solidFill>
                      </a:endParaRPr>
                    </a:p>
                  </a:txBody>
                  <a:tcPr>
                    <a:noFill/>
                  </a:tcPr>
                </a:tc>
              </a:tr>
              <a:tr h="250101">
                <a:tc>
                  <a:txBody>
                    <a:bodyPr/>
                    <a:lstStyle/>
                    <a:p>
                      <a:r>
                        <a:rPr lang="en-US" sz="1400" dirty="0" smtClean="0">
                          <a:solidFill>
                            <a:srgbClr val="2B1026"/>
                          </a:solidFill>
                        </a:rPr>
                        <a:t>t3</a:t>
                      </a:r>
                      <a:endParaRPr lang="en-US" sz="1400" dirty="0">
                        <a:solidFill>
                          <a:srgbClr val="2B1026"/>
                        </a:solidFill>
                      </a:endParaRPr>
                    </a:p>
                  </a:txBody>
                  <a:tcPr>
                    <a:noFill/>
                  </a:tcPr>
                </a:tc>
                <a:tc>
                  <a:txBody>
                    <a:bodyPr/>
                    <a:lstStyle/>
                    <a:p>
                      <a:endParaRPr lang="en-US" sz="1400">
                        <a:solidFill>
                          <a:srgbClr val="2B1026"/>
                        </a:solidFill>
                      </a:endParaRPr>
                    </a:p>
                  </a:txBody>
                  <a:tcPr>
                    <a:noFill/>
                  </a:tcPr>
                </a:tc>
                <a:tc>
                  <a:txBody>
                    <a:bodyPr/>
                    <a:lstStyle/>
                    <a:p>
                      <a:r>
                        <a:rPr lang="en-US" sz="1400" dirty="0" smtClean="0">
                          <a:solidFill>
                            <a:srgbClr val="2B1026"/>
                          </a:solidFill>
                        </a:rPr>
                        <a:t>m2</a:t>
                      </a:r>
                      <a:endParaRPr lang="en-US" sz="1400" dirty="0">
                        <a:solidFill>
                          <a:srgbClr val="2B1026"/>
                        </a:solidFill>
                      </a:endParaRPr>
                    </a:p>
                  </a:txBody>
                  <a:tcPr>
                    <a:noFill/>
                  </a:tcPr>
                </a:tc>
                <a:tc>
                  <a:txBody>
                    <a:bodyPr/>
                    <a:lstStyle/>
                    <a:p>
                      <a:r>
                        <a:rPr lang="en-US" sz="1400" dirty="0" smtClean="0">
                          <a:solidFill>
                            <a:srgbClr val="2B1026"/>
                          </a:solidFill>
                        </a:rPr>
                        <a:t>m3</a:t>
                      </a:r>
                      <a:endParaRPr lang="en-US" sz="1400" dirty="0">
                        <a:solidFill>
                          <a:srgbClr val="2B1026"/>
                        </a:solidFill>
                      </a:endParaRPr>
                    </a:p>
                  </a:txBody>
                  <a:tcPr>
                    <a:noFill/>
                  </a:tcPr>
                </a:tc>
                <a:tc>
                  <a:txBody>
                    <a:bodyPr/>
                    <a:lstStyle/>
                    <a:p>
                      <a:endParaRPr lang="en-US" sz="1400" dirty="0">
                        <a:solidFill>
                          <a:srgbClr val="2B1026"/>
                        </a:solidFill>
                      </a:endParaRPr>
                    </a:p>
                  </a:txBody>
                  <a:tcPr>
                    <a:noFill/>
                  </a:tcPr>
                </a:tc>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3581160565"/>
              </p:ext>
            </p:extLst>
          </p:nvPr>
        </p:nvGraphicFramePr>
        <p:xfrm>
          <a:off x="5198414" y="1143000"/>
          <a:ext cx="3260848" cy="1523999"/>
        </p:xfrm>
        <a:graphic>
          <a:graphicData uri="http://schemas.openxmlformats.org/drawingml/2006/table">
            <a:tbl>
              <a:tblPr firstRow="1" bandRow="1">
                <a:tableStyleId>{5C22544A-7EE6-4342-B048-85BDC9FD1C3A}</a:tableStyleId>
              </a:tblPr>
              <a:tblGrid>
                <a:gridCol w="815212"/>
                <a:gridCol w="815212"/>
                <a:gridCol w="815212"/>
                <a:gridCol w="815212"/>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strike="noStrike" dirty="0" smtClean="0">
                          <a:solidFill>
                            <a:srgbClr val="2B1026"/>
                          </a:solidFill>
                        </a:rPr>
                        <a:t>m1</a:t>
                      </a:r>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t1</a:t>
                      </a:r>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t2</a:t>
                      </a:r>
                      <a:endParaRPr lang="en-US" sz="1400" strike="noStrike" dirty="0">
                        <a:solidFill>
                          <a:srgbClr val="2B1026"/>
                        </a:solidFill>
                      </a:endParaRPr>
                    </a:p>
                  </a:txBody>
                  <a:tcPr>
                    <a:solidFill>
                      <a:srgbClr val="FFFFFF"/>
                    </a:solidFill>
                  </a:tcPr>
                </a:tc>
                <a:tc>
                  <a:txBody>
                    <a:bodyPr/>
                    <a:lstStyle/>
                    <a:p>
                      <a:endParaRPr lang="en-US" sz="1400" strike="noStrike" dirty="0">
                        <a:solidFill>
                          <a:srgbClr val="2B1026"/>
                        </a:solidFill>
                      </a:endParaRPr>
                    </a:p>
                  </a:txBody>
                  <a:tcPr>
                    <a:solidFill>
                      <a:srgbClr val="FFFFFF"/>
                    </a:solidFill>
                  </a:tcPr>
                </a:tc>
              </a:tr>
              <a:tr h="184029">
                <a:tc>
                  <a:txBody>
                    <a:bodyPr/>
                    <a:lstStyle/>
                    <a:p>
                      <a:r>
                        <a:rPr lang="en-US" sz="1400" strike="noStrike" dirty="0" smtClean="0">
                          <a:solidFill>
                            <a:srgbClr val="2B1026"/>
                          </a:solidFill>
                        </a:rPr>
                        <a:t>m2</a:t>
                      </a:r>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t1</a:t>
                      </a:r>
                      <a:endParaRPr lang="en-US" sz="1400" strike="noStrike" dirty="0">
                        <a:solidFill>
                          <a:srgbClr val="2B1026"/>
                        </a:solidFill>
                      </a:endParaRPr>
                    </a:p>
                  </a:txBody>
                  <a:tcPr>
                    <a:solidFill>
                      <a:srgbClr val="FFFFFF"/>
                    </a:solidFill>
                  </a:tcPr>
                </a:tc>
                <a:tc>
                  <a:txBody>
                    <a:bodyPr/>
                    <a:lstStyle/>
                    <a:p>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t3</a:t>
                      </a:r>
                      <a:endParaRPr lang="en-US" sz="1400" strike="noStrike"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r>
                        <a:rPr lang="en-US" sz="1400" strike="sngStrike" dirty="0" smtClean="0"/>
                        <a:t>m4</a:t>
                      </a:r>
                      <a:endParaRPr lang="en-US" sz="1400" strike="sngStrike" dirty="0"/>
                    </a:p>
                  </a:txBody>
                  <a:tcPr>
                    <a:solidFill>
                      <a:schemeClr val="accent3">
                        <a:lumMod val="60000"/>
                        <a:lumOff val="40000"/>
                      </a:schemeClr>
                    </a:solidFill>
                  </a:tcPr>
                </a:tc>
                <a:tc>
                  <a:txBody>
                    <a:bodyPr/>
                    <a:lstStyle/>
                    <a:p>
                      <a:r>
                        <a:rPr lang="en-US" sz="1400" strike="sngStrike" dirty="0" smtClean="0"/>
                        <a:t>t1</a:t>
                      </a:r>
                      <a:endParaRPr lang="en-US" sz="1400" strike="sngStrike" dirty="0"/>
                    </a:p>
                  </a:txBody>
                  <a:tcPr>
                    <a:solidFill>
                      <a:schemeClr val="accent3">
                        <a:lumMod val="60000"/>
                        <a:lumOff val="40000"/>
                      </a:schemeClr>
                    </a:solidFill>
                  </a:tcPr>
                </a:tc>
                <a:tc>
                  <a:txBody>
                    <a:bodyPr/>
                    <a:lstStyle/>
                    <a:p>
                      <a:r>
                        <a:rPr lang="en-US" sz="1400" strike="sngStrike" dirty="0" smtClean="0"/>
                        <a:t>t2</a:t>
                      </a:r>
                      <a:endParaRPr lang="en-US" sz="1400" strike="sngStrike" dirty="0"/>
                    </a:p>
                  </a:txBody>
                  <a:tcPr>
                    <a:solidFill>
                      <a:schemeClr val="accent3">
                        <a:lumMod val="60000"/>
                        <a:lumOff val="40000"/>
                      </a:schemeClr>
                    </a:solidFill>
                  </a:tcPr>
                </a:tc>
                <a:tc>
                  <a:txBody>
                    <a:bodyPr/>
                    <a:lstStyle/>
                    <a:p>
                      <a:r>
                        <a:rPr lang="en-US" sz="1400" strike="sngStrike" dirty="0" smtClean="0"/>
                        <a:t>t3</a:t>
                      </a:r>
                      <a:endParaRPr lang="en-US" sz="1400" strike="sngStrike" dirty="0"/>
                    </a:p>
                  </a:txBody>
                  <a:tcPr>
                    <a:solidFill>
                      <a:schemeClr val="accent3">
                        <a:lumMod val="60000"/>
                        <a:lumOff val="40000"/>
                      </a:schemeClr>
                    </a:solidFill>
                  </a:tcPr>
                </a:tc>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1413258867"/>
              </p:ext>
            </p:extLst>
          </p:nvPr>
        </p:nvGraphicFramePr>
        <p:xfrm>
          <a:off x="5198414" y="2919224"/>
          <a:ext cx="3260848" cy="1523999"/>
        </p:xfrm>
        <a:graphic>
          <a:graphicData uri="http://schemas.openxmlformats.org/drawingml/2006/table">
            <a:tbl>
              <a:tblPr firstRow="1" bandRow="1">
                <a:tableStyleId>{5C22544A-7EE6-4342-B048-85BDC9FD1C3A}</a:tableStyleId>
              </a:tblPr>
              <a:tblGrid>
                <a:gridCol w="815212"/>
                <a:gridCol w="815212"/>
                <a:gridCol w="815212"/>
                <a:gridCol w="815212"/>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bl>
          </a:graphicData>
        </a:graphic>
      </p:graphicFrame>
      <p:sp>
        <p:nvSpPr>
          <p:cNvPr id="2" name="TextBox 1"/>
          <p:cNvSpPr txBox="1"/>
          <p:nvPr/>
        </p:nvSpPr>
        <p:spPr>
          <a:xfrm>
            <a:off x="457200" y="2666999"/>
            <a:ext cx="3044423" cy="369332"/>
          </a:xfrm>
          <a:prstGeom prst="rect">
            <a:avLst/>
          </a:prstGeom>
          <a:noFill/>
        </p:spPr>
        <p:txBody>
          <a:bodyPr wrap="none" rtlCol="0">
            <a:spAutoFit/>
          </a:bodyPr>
          <a:lstStyle/>
          <a:p>
            <a:r>
              <a:rPr lang="en-US" dirty="0" smtClean="0"/>
              <a:t>Remove subsumed mutants</a:t>
            </a:r>
            <a:endParaRPr lang="en-US" dirty="0"/>
          </a:p>
        </p:txBody>
      </p:sp>
      <p:sp>
        <p:nvSpPr>
          <p:cNvPr id="10" name="TextBox 9"/>
          <p:cNvSpPr txBox="1"/>
          <p:nvPr/>
        </p:nvSpPr>
        <p:spPr>
          <a:xfrm>
            <a:off x="609600" y="4448407"/>
            <a:ext cx="7849662" cy="369332"/>
          </a:xfrm>
          <a:prstGeom prst="rect">
            <a:avLst/>
          </a:prstGeom>
          <a:noFill/>
        </p:spPr>
        <p:txBody>
          <a:bodyPr wrap="square" rtlCol="0">
            <a:spAutoFit/>
          </a:bodyPr>
          <a:lstStyle/>
          <a:p>
            <a:r>
              <a:rPr lang="en-US" dirty="0" smtClean="0"/>
              <a:t>Surface mutant set = {m1,m2,m3}</a:t>
            </a:r>
          </a:p>
        </p:txBody>
      </p:sp>
      <p:sp>
        <p:nvSpPr>
          <p:cNvPr id="11" name="Equal 10"/>
          <p:cNvSpPr/>
          <p:nvPr/>
        </p:nvSpPr>
        <p:spPr bwMode="auto">
          <a:xfrm>
            <a:off x="4492621" y="1725164"/>
            <a:ext cx="530774" cy="436030"/>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156301967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Computing surface mutant set</a:t>
            </a:r>
            <a:r>
              <a:rPr lang="en-US" dirty="0"/>
              <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dirty="0">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42</a:t>
            </a:fld>
            <a:endParaRPr lang="en-US">
              <a:solidFill>
                <a:srgbClr val="717171"/>
              </a:solidFill>
              <a:latin typeface="Verdana" charset="0"/>
            </a:endParaRPr>
          </a:p>
        </p:txBody>
      </p:sp>
      <p:graphicFrame>
        <p:nvGraphicFramePr>
          <p:cNvPr id="9" name="Table 8"/>
          <p:cNvGraphicFramePr>
            <a:graphicFrameLocks noGrp="1"/>
          </p:cNvGraphicFramePr>
          <p:nvPr>
            <p:extLst>
              <p:ext uri="{D42A27DB-BD31-4B8C-83A1-F6EECF244321}">
                <p14:modId xmlns:p14="http://schemas.microsoft.com/office/powerpoint/2010/main" val="3543181744"/>
              </p:ext>
            </p:extLst>
          </p:nvPr>
        </p:nvGraphicFramePr>
        <p:xfrm>
          <a:off x="343542" y="1045715"/>
          <a:ext cx="3884915" cy="1219199"/>
        </p:xfrm>
        <a:graphic>
          <a:graphicData uri="http://schemas.openxmlformats.org/drawingml/2006/table">
            <a:tbl>
              <a:tblPr firstRow="1" bandRow="1">
                <a:tableStyleId>{5C22544A-7EE6-4342-B048-85BDC9FD1C3A}</a:tableStyleId>
              </a:tblPr>
              <a:tblGrid>
                <a:gridCol w="776983"/>
                <a:gridCol w="776983"/>
                <a:gridCol w="776983"/>
                <a:gridCol w="776983"/>
                <a:gridCol w="776983"/>
              </a:tblGrid>
              <a:tr h="250101">
                <a:tc>
                  <a:txBody>
                    <a:bodyPr/>
                    <a:lstStyle/>
                    <a:p>
                      <a:r>
                        <a:rPr lang="en-US" sz="1400" dirty="0" smtClean="0"/>
                        <a:t>Tests</a:t>
                      </a:r>
                      <a:endParaRPr lang="en-US" sz="1400" dirty="0"/>
                    </a:p>
                  </a:txBody>
                  <a:tcPr/>
                </a:tc>
                <a:tc gridSpan="4">
                  <a:txBody>
                    <a:bodyPr/>
                    <a:lstStyle/>
                    <a:p>
                      <a:r>
                        <a:rPr lang="en-US" sz="1400" dirty="0" smtClean="0"/>
                        <a:t>Mutants killed</a:t>
                      </a:r>
                      <a:r>
                        <a:rPr lang="en-US" sz="1400" baseline="0" dirty="0" smtClean="0"/>
                        <a:t> by the given test</a:t>
                      </a:r>
                      <a:endParaRPr lang="en-US" sz="1400" dirty="0"/>
                    </a:p>
                  </a:txBody>
                  <a:tcPr/>
                </a:tc>
                <a:tc hMerge="1">
                  <a:txBody>
                    <a:bodyPr/>
                    <a:lstStyle/>
                    <a:p>
                      <a:endParaRPr lang="en-US" dirty="0"/>
                    </a:p>
                  </a:txBody>
                  <a:tcPr/>
                </a:tc>
                <a:tc hMerge="1">
                  <a:txBody>
                    <a:bodyPr/>
                    <a:lstStyle/>
                    <a:p>
                      <a:endParaRPr lang="en-US" dirty="0"/>
                    </a:p>
                  </a:txBody>
                  <a:tcPr/>
                </a:tc>
                <a:tc hMerge="1">
                  <a:txBody>
                    <a:bodyPr/>
                    <a:lstStyle/>
                    <a:p>
                      <a:endParaRPr lang="en-US" sz="1400" dirty="0"/>
                    </a:p>
                  </a:txBody>
                  <a:tcPr/>
                </a:tc>
              </a:tr>
              <a:tr h="250101">
                <a:tc>
                  <a:txBody>
                    <a:bodyPr/>
                    <a:lstStyle/>
                    <a:p>
                      <a:r>
                        <a:rPr lang="en-US" sz="1400" dirty="0" smtClean="0">
                          <a:solidFill>
                            <a:srgbClr val="2B1026"/>
                          </a:solidFill>
                        </a:rPr>
                        <a:t>t1</a:t>
                      </a:r>
                      <a:endParaRPr lang="en-US" sz="1400" dirty="0">
                        <a:solidFill>
                          <a:srgbClr val="2B1026"/>
                        </a:solidFill>
                      </a:endParaRPr>
                    </a:p>
                  </a:txBody>
                  <a:tcPr>
                    <a:noFill/>
                  </a:tcPr>
                </a:tc>
                <a:tc>
                  <a:txBody>
                    <a:bodyPr/>
                    <a:lstStyle/>
                    <a:p>
                      <a:r>
                        <a:rPr lang="en-US" sz="1400" dirty="0" smtClean="0">
                          <a:solidFill>
                            <a:srgbClr val="2B1026"/>
                          </a:solidFill>
                        </a:rPr>
                        <a:t>m1</a:t>
                      </a:r>
                      <a:endParaRPr lang="en-US" sz="1400" dirty="0">
                        <a:solidFill>
                          <a:srgbClr val="2B1026"/>
                        </a:solidFill>
                      </a:endParaRPr>
                    </a:p>
                  </a:txBody>
                  <a:tcPr>
                    <a:noFill/>
                  </a:tcPr>
                </a:tc>
                <a:tc>
                  <a:txBody>
                    <a:bodyPr/>
                    <a:lstStyle/>
                    <a:p>
                      <a:r>
                        <a:rPr lang="en-US" sz="1400" dirty="0" smtClean="0">
                          <a:solidFill>
                            <a:srgbClr val="2B1026"/>
                          </a:solidFill>
                        </a:rPr>
                        <a:t>m2</a:t>
                      </a:r>
                      <a:endParaRPr lang="en-US" sz="1400" dirty="0">
                        <a:solidFill>
                          <a:srgbClr val="2B1026"/>
                        </a:solidFill>
                      </a:endParaRPr>
                    </a:p>
                  </a:txBody>
                  <a:tcPr>
                    <a:noFill/>
                  </a:tcPr>
                </a:tc>
                <a:tc>
                  <a:txBody>
                    <a:bodyPr/>
                    <a:lstStyle/>
                    <a:p>
                      <a:endParaRPr lang="en-US" sz="1400" dirty="0">
                        <a:solidFill>
                          <a:srgbClr val="2B1026"/>
                        </a:solidFill>
                      </a:endParaRPr>
                    </a:p>
                  </a:txBody>
                  <a:tcPr>
                    <a:noFill/>
                  </a:tcPr>
                </a:tc>
                <a:tc>
                  <a:txBody>
                    <a:bodyPr/>
                    <a:lstStyle/>
                    <a:p>
                      <a:r>
                        <a:rPr lang="en-US" sz="1400" dirty="0" smtClean="0">
                          <a:solidFill>
                            <a:srgbClr val="2B1026"/>
                          </a:solidFill>
                        </a:rPr>
                        <a:t>m4</a:t>
                      </a:r>
                      <a:endParaRPr lang="en-US" sz="1400" dirty="0">
                        <a:solidFill>
                          <a:srgbClr val="2B1026"/>
                        </a:solidFill>
                      </a:endParaRPr>
                    </a:p>
                  </a:txBody>
                  <a:tcPr>
                    <a:noFill/>
                  </a:tcPr>
                </a:tc>
              </a:tr>
              <a:tr h="250101">
                <a:tc>
                  <a:txBody>
                    <a:bodyPr/>
                    <a:lstStyle/>
                    <a:p>
                      <a:r>
                        <a:rPr lang="en-US" sz="1400" dirty="0" smtClean="0">
                          <a:solidFill>
                            <a:srgbClr val="2B1026"/>
                          </a:solidFill>
                        </a:rPr>
                        <a:t>t2</a:t>
                      </a:r>
                      <a:endParaRPr lang="en-US" sz="1400" dirty="0">
                        <a:solidFill>
                          <a:srgbClr val="2B1026"/>
                        </a:solidFill>
                      </a:endParaRPr>
                    </a:p>
                  </a:txBody>
                  <a:tcPr>
                    <a:noFill/>
                  </a:tcPr>
                </a:tc>
                <a:tc>
                  <a:txBody>
                    <a:bodyPr/>
                    <a:lstStyle/>
                    <a:p>
                      <a:r>
                        <a:rPr lang="en-US" sz="1400" dirty="0" smtClean="0">
                          <a:solidFill>
                            <a:srgbClr val="2B1026"/>
                          </a:solidFill>
                        </a:rPr>
                        <a:t>m1</a:t>
                      </a:r>
                      <a:endParaRPr lang="en-US" sz="1400" dirty="0">
                        <a:solidFill>
                          <a:srgbClr val="2B1026"/>
                        </a:solidFill>
                      </a:endParaRPr>
                    </a:p>
                  </a:txBody>
                  <a:tcPr>
                    <a:noFill/>
                  </a:tcPr>
                </a:tc>
                <a:tc>
                  <a:txBody>
                    <a:bodyPr/>
                    <a:lstStyle/>
                    <a:p>
                      <a:endParaRPr lang="en-US" sz="1400">
                        <a:solidFill>
                          <a:srgbClr val="2B1026"/>
                        </a:solidFill>
                      </a:endParaRPr>
                    </a:p>
                  </a:txBody>
                  <a:tcPr>
                    <a:noFill/>
                  </a:tcPr>
                </a:tc>
                <a:tc>
                  <a:txBody>
                    <a:bodyPr/>
                    <a:lstStyle/>
                    <a:p>
                      <a:r>
                        <a:rPr lang="en-US" sz="1400" dirty="0" smtClean="0">
                          <a:solidFill>
                            <a:srgbClr val="2B1026"/>
                          </a:solidFill>
                        </a:rPr>
                        <a:t>m3</a:t>
                      </a:r>
                      <a:endParaRPr lang="en-US" sz="1400" dirty="0">
                        <a:solidFill>
                          <a:srgbClr val="2B1026"/>
                        </a:solidFill>
                      </a:endParaRPr>
                    </a:p>
                  </a:txBody>
                  <a:tcPr>
                    <a:noFill/>
                  </a:tcPr>
                </a:tc>
                <a:tc>
                  <a:txBody>
                    <a:bodyPr/>
                    <a:lstStyle/>
                    <a:p>
                      <a:endParaRPr lang="en-US" sz="1400" dirty="0">
                        <a:solidFill>
                          <a:srgbClr val="2B1026"/>
                        </a:solidFill>
                      </a:endParaRPr>
                    </a:p>
                  </a:txBody>
                  <a:tcPr>
                    <a:noFill/>
                  </a:tcPr>
                </a:tc>
              </a:tr>
              <a:tr h="250101">
                <a:tc>
                  <a:txBody>
                    <a:bodyPr/>
                    <a:lstStyle/>
                    <a:p>
                      <a:r>
                        <a:rPr lang="en-US" sz="1400" dirty="0" smtClean="0">
                          <a:solidFill>
                            <a:srgbClr val="2B1026"/>
                          </a:solidFill>
                        </a:rPr>
                        <a:t>t3</a:t>
                      </a:r>
                      <a:endParaRPr lang="en-US" sz="1400" dirty="0">
                        <a:solidFill>
                          <a:srgbClr val="2B1026"/>
                        </a:solidFill>
                      </a:endParaRPr>
                    </a:p>
                  </a:txBody>
                  <a:tcPr>
                    <a:noFill/>
                  </a:tcPr>
                </a:tc>
                <a:tc>
                  <a:txBody>
                    <a:bodyPr/>
                    <a:lstStyle/>
                    <a:p>
                      <a:endParaRPr lang="en-US" sz="1400">
                        <a:solidFill>
                          <a:srgbClr val="2B1026"/>
                        </a:solidFill>
                      </a:endParaRPr>
                    </a:p>
                  </a:txBody>
                  <a:tcPr>
                    <a:noFill/>
                  </a:tcPr>
                </a:tc>
                <a:tc>
                  <a:txBody>
                    <a:bodyPr/>
                    <a:lstStyle/>
                    <a:p>
                      <a:r>
                        <a:rPr lang="en-US" sz="1400" dirty="0" smtClean="0">
                          <a:solidFill>
                            <a:srgbClr val="2B1026"/>
                          </a:solidFill>
                        </a:rPr>
                        <a:t>m2</a:t>
                      </a:r>
                      <a:endParaRPr lang="en-US" sz="1400" dirty="0">
                        <a:solidFill>
                          <a:srgbClr val="2B1026"/>
                        </a:solidFill>
                      </a:endParaRPr>
                    </a:p>
                  </a:txBody>
                  <a:tcPr>
                    <a:noFill/>
                  </a:tcPr>
                </a:tc>
                <a:tc>
                  <a:txBody>
                    <a:bodyPr/>
                    <a:lstStyle/>
                    <a:p>
                      <a:r>
                        <a:rPr lang="en-US" sz="1400" dirty="0" smtClean="0">
                          <a:solidFill>
                            <a:srgbClr val="2B1026"/>
                          </a:solidFill>
                        </a:rPr>
                        <a:t>m3</a:t>
                      </a:r>
                      <a:endParaRPr lang="en-US" sz="1400" dirty="0">
                        <a:solidFill>
                          <a:srgbClr val="2B1026"/>
                        </a:solidFill>
                      </a:endParaRPr>
                    </a:p>
                  </a:txBody>
                  <a:tcPr>
                    <a:noFill/>
                  </a:tcPr>
                </a:tc>
                <a:tc>
                  <a:txBody>
                    <a:bodyPr/>
                    <a:lstStyle/>
                    <a:p>
                      <a:endParaRPr lang="en-US" sz="1400" dirty="0">
                        <a:solidFill>
                          <a:srgbClr val="2B1026"/>
                        </a:solidFill>
                      </a:endParaRPr>
                    </a:p>
                  </a:txBody>
                  <a:tcPr>
                    <a:noFill/>
                  </a:tcPr>
                </a:tc>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1555539605"/>
              </p:ext>
            </p:extLst>
          </p:nvPr>
        </p:nvGraphicFramePr>
        <p:xfrm>
          <a:off x="5198414" y="1010294"/>
          <a:ext cx="3260848" cy="1523999"/>
        </p:xfrm>
        <a:graphic>
          <a:graphicData uri="http://schemas.openxmlformats.org/drawingml/2006/table">
            <a:tbl>
              <a:tblPr firstRow="1" bandRow="1">
                <a:tableStyleId>{5C22544A-7EE6-4342-B048-85BDC9FD1C3A}</a:tableStyleId>
              </a:tblPr>
              <a:tblGrid>
                <a:gridCol w="815212"/>
                <a:gridCol w="815212"/>
                <a:gridCol w="815212"/>
                <a:gridCol w="815212"/>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strike="noStrike" dirty="0" smtClean="0">
                          <a:solidFill>
                            <a:srgbClr val="2B1026"/>
                          </a:solidFill>
                        </a:rPr>
                        <a:t>m1</a:t>
                      </a:r>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t1</a:t>
                      </a:r>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t2</a:t>
                      </a:r>
                      <a:endParaRPr lang="en-US" sz="1400" strike="noStrike" dirty="0">
                        <a:solidFill>
                          <a:srgbClr val="2B1026"/>
                        </a:solidFill>
                      </a:endParaRPr>
                    </a:p>
                  </a:txBody>
                  <a:tcPr>
                    <a:solidFill>
                      <a:srgbClr val="FFFFFF"/>
                    </a:solidFill>
                  </a:tcPr>
                </a:tc>
                <a:tc>
                  <a:txBody>
                    <a:bodyPr/>
                    <a:lstStyle/>
                    <a:p>
                      <a:endParaRPr lang="en-US" sz="1400" strike="noStrike" dirty="0">
                        <a:solidFill>
                          <a:srgbClr val="2B1026"/>
                        </a:solidFill>
                      </a:endParaRPr>
                    </a:p>
                  </a:txBody>
                  <a:tcPr>
                    <a:solidFill>
                      <a:srgbClr val="FFFFFF"/>
                    </a:solidFill>
                  </a:tcPr>
                </a:tc>
              </a:tr>
              <a:tr h="184029">
                <a:tc>
                  <a:txBody>
                    <a:bodyPr/>
                    <a:lstStyle/>
                    <a:p>
                      <a:r>
                        <a:rPr lang="en-US" sz="1400" strike="noStrike" dirty="0" smtClean="0">
                          <a:solidFill>
                            <a:srgbClr val="2B1026"/>
                          </a:solidFill>
                        </a:rPr>
                        <a:t>m2</a:t>
                      </a:r>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t1</a:t>
                      </a:r>
                      <a:endParaRPr lang="en-US" sz="1400" strike="noStrike" dirty="0">
                        <a:solidFill>
                          <a:srgbClr val="2B1026"/>
                        </a:solidFill>
                      </a:endParaRPr>
                    </a:p>
                  </a:txBody>
                  <a:tcPr>
                    <a:solidFill>
                      <a:srgbClr val="FFFFFF"/>
                    </a:solidFill>
                  </a:tcPr>
                </a:tc>
                <a:tc>
                  <a:txBody>
                    <a:bodyPr/>
                    <a:lstStyle/>
                    <a:p>
                      <a:endParaRPr lang="en-US" sz="1400" strike="noStrike" dirty="0">
                        <a:solidFill>
                          <a:srgbClr val="2B1026"/>
                        </a:solidFill>
                      </a:endParaRPr>
                    </a:p>
                  </a:txBody>
                  <a:tcPr>
                    <a:solidFill>
                      <a:srgbClr val="FFFFFF"/>
                    </a:solidFill>
                  </a:tcPr>
                </a:tc>
                <a:tc>
                  <a:txBody>
                    <a:bodyPr/>
                    <a:lstStyle/>
                    <a:p>
                      <a:r>
                        <a:rPr lang="en-US" sz="1400" strike="noStrike" dirty="0" smtClean="0">
                          <a:solidFill>
                            <a:srgbClr val="2B1026"/>
                          </a:solidFill>
                        </a:rPr>
                        <a:t>t3</a:t>
                      </a:r>
                      <a:endParaRPr lang="en-US" sz="1400" strike="noStrike"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r>
                        <a:rPr lang="en-US" sz="1400" strike="sngStrike" dirty="0" smtClean="0"/>
                        <a:t>m4</a:t>
                      </a:r>
                      <a:endParaRPr lang="en-US" sz="1400" strike="sngStrike" dirty="0"/>
                    </a:p>
                  </a:txBody>
                  <a:tcPr>
                    <a:solidFill>
                      <a:schemeClr val="accent3">
                        <a:lumMod val="60000"/>
                        <a:lumOff val="40000"/>
                      </a:schemeClr>
                    </a:solidFill>
                  </a:tcPr>
                </a:tc>
                <a:tc>
                  <a:txBody>
                    <a:bodyPr/>
                    <a:lstStyle/>
                    <a:p>
                      <a:r>
                        <a:rPr lang="en-US" sz="1400" strike="sngStrike" dirty="0" smtClean="0"/>
                        <a:t>t1</a:t>
                      </a:r>
                      <a:endParaRPr lang="en-US" sz="1400" strike="sngStrike" dirty="0"/>
                    </a:p>
                  </a:txBody>
                  <a:tcPr>
                    <a:solidFill>
                      <a:schemeClr val="accent3">
                        <a:lumMod val="60000"/>
                        <a:lumOff val="40000"/>
                      </a:schemeClr>
                    </a:solidFill>
                  </a:tcPr>
                </a:tc>
                <a:tc>
                  <a:txBody>
                    <a:bodyPr/>
                    <a:lstStyle/>
                    <a:p>
                      <a:r>
                        <a:rPr lang="en-US" sz="1400" strike="sngStrike" dirty="0" smtClean="0"/>
                        <a:t>t2</a:t>
                      </a:r>
                      <a:endParaRPr lang="en-US" sz="1400" strike="sngStrike" dirty="0"/>
                    </a:p>
                  </a:txBody>
                  <a:tcPr>
                    <a:solidFill>
                      <a:schemeClr val="accent3">
                        <a:lumMod val="60000"/>
                        <a:lumOff val="40000"/>
                      </a:schemeClr>
                    </a:solidFill>
                  </a:tcPr>
                </a:tc>
                <a:tc>
                  <a:txBody>
                    <a:bodyPr/>
                    <a:lstStyle/>
                    <a:p>
                      <a:r>
                        <a:rPr lang="en-US" sz="1400" strike="sngStrike" dirty="0" smtClean="0"/>
                        <a:t>t3</a:t>
                      </a:r>
                      <a:endParaRPr lang="en-US" sz="1400" strike="sngStrike" dirty="0"/>
                    </a:p>
                  </a:txBody>
                  <a:tcPr>
                    <a:solidFill>
                      <a:schemeClr val="accent3">
                        <a:lumMod val="60000"/>
                        <a:lumOff val="40000"/>
                      </a:schemeClr>
                    </a:solidFill>
                  </a:tcPr>
                </a:tc>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1623518261"/>
              </p:ext>
            </p:extLst>
          </p:nvPr>
        </p:nvGraphicFramePr>
        <p:xfrm>
          <a:off x="5198414" y="2786518"/>
          <a:ext cx="3260848" cy="1523999"/>
        </p:xfrm>
        <a:graphic>
          <a:graphicData uri="http://schemas.openxmlformats.org/drawingml/2006/table">
            <a:tbl>
              <a:tblPr firstRow="1" bandRow="1">
                <a:tableStyleId>{5C22544A-7EE6-4342-B048-85BDC9FD1C3A}</a:tableStyleId>
              </a:tblPr>
              <a:tblGrid>
                <a:gridCol w="815212"/>
                <a:gridCol w="815212"/>
                <a:gridCol w="815212"/>
                <a:gridCol w="815212"/>
              </a:tblGrid>
              <a:tr h="184029">
                <a:tc>
                  <a:txBody>
                    <a:bodyPr/>
                    <a:lstStyle/>
                    <a:p>
                      <a:r>
                        <a:rPr lang="en-US" sz="1400" dirty="0" smtClean="0"/>
                        <a:t>M</a:t>
                      </a:r>
                      <a:endParaRPr lang="en-US" sz="1400" dirty="0"/>
                    </a:p>
                  </a:txBody>
                  <a:tcPr/>
                </a:tc>
                <a:tc gridSpan="3">
                  <a:txBody>
                    <a:bodyPr/>
                    <a:lstStyle/>
                    <a:p>
                      <a:r>
                        <a:rPr lang="en-US" sz="1400" dirty="0" smtClean="0"/>
                        <a:t>Tests killing</a:t>
                      </a:r>
                      <a:r>
                        <a:rPr lang="en-US" sz="1400" baseline="0" dirty="0" smtClean="0"/>
                        <a:t> given Mutant</a:t>
                      </a:r>
                      <a:endParaRPr lang="en-US" sz="1400" dirty="0"/>
                    </a:p>
                  </a:txBody>
                  <a:tcPr/>
                </a:tc>
                <a:tc hMerge="1">
                  <a:txBody>
                    <a:bodyPr/>
                    <a:lstStyle/>
                    <a:p>
                      <a:endParaRPr lang="en-US" dirty="0"/>
                    </a:p>
                  </a:txBody>
                  <a:tcPr/>
                </a:tc>
                <a:tc hMerge="1">
                  <a:txBody>
                    <a:bodyPr/>
                    <a:lstStyle/>
                    <a:p>
                      <a:endParaRPr lang="en-US" dirty="0"/>
                    </a:p>
                  </a:txBody>
                  <a:tcPr/>
                </a:tc>
              </a:tr>
              <a:tr h="184029">
                <a:tc>
                  <a:txBody>
                    <a:bodyPr/>
                    <a:lstStyle/>
                    <a:p>
                      <a:r>
                        <a:rPr lang="en-US" sz="1400" dirty="0" smtClean="0">
                          <a:solidFill>
                            <a:srgbClr val="2B1026"/>
                          </a:solidFill>
                        </a:rPr>
                        <a:t>m1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t1</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r>
                        <a:rPr lang="en-US" sz="1400" dirty="0" smtClean="0">
                          <a:solidFill>
                            <a:srgbClr val="2B1026"/>
                          </a:solidFill>
                        </a:rPr>
                        <a:t>m3</a:t>
                      </a:r>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t2</a:t>
                      </a:r>
                      <a:endParaRPr lang="en-US" sz="1400" dirty="0">
                        <a:solidFill>
                          <a:srgbClr val="2B1026"/>
                        </a:solidFill>
                      </a:endParaRPr>
                    </a:p>
                  </a:txBody>
                  <a:tcPr>
                    <a:solidFill>
                      <a:srgbClr val="FFFFFF"/>
                    </a:solidFill>
                  </a:tcPr>
                </a:tc>
                <a:tc>
                  <a:txBody>
                    <a:bodyPr/>
                    <a:lstStyle/>
                    <a:p>
                      <a:r>
                        <a:rPr lang="en-US" sz="1400" dirty="0" smtClean="0">
                          <a:solidFill>
                            <a:srgbClr val="2B1026"/>
                          </a:solidFill>
                        </a:rPr>
                        <a:t>t3</a:t>
                      </a:r>
                      <a:endParaRPr lang="en-US" sz="1400" dirty="0">
                        <a:solidFill>
                          <a:srgbClr val="2B1026"/>
                        </a:solidFill>
                      </a:endParaRPr>
                    </a:p>
                  </a:txBody>
                  <a:tcPr>
                    <a:solidFill>
                      <a:srgbClr val="FFFFFF"/>
                    </a:solidFill>
                  </a:tcPr>
                </a:tc>
              </a:tr>
              <a:tr h="184029">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c>
                  <a:txBody>
                    <a:bodyPr/>
                    <a:lstStyle/>
                    <a:p>
                      <a:endParaRPr lang="en-US" sz="1400" dirty="0">
                        <a:solidFill>
                          <a:srgbClr val="2B1026"/>
                        </a:solidFill>
                      </a:endParaRPr>
                    </a:p>
                  </a:txBody>
                  <a:tcPr>
                    <a:solidFill>
                      <a:srgbClr val="FFFFFF"/>
                    </a:solidFill>
                  </a:tcPr>
                </a:tc>
              </a:tr>
            </a:tbl>
          </a:graphicData>
        </a:graphic>
      </p:graphicFrame>
      <p:sp>
        <p:nvSpPr>
          <p:cNvPr id="2" name="TextBox 1"/>
          <p:cNvSpPr txBox="1"/>
          <p:nvPr/>
        </p:nvSpPr>
        <p:spPr>
          <a:xfrm>
            <a:off x="457200" y="2666999"/>
            <a:ext cx="3044423" cy="369332"/>
          </a:xfrm>
          <a:prstGeom prst="rect">
            <a:avLst/>
          </a:prstGeom>
          <a:noFill/>
        </p:spPr>
        <p:txBody>
          <a:bodyPr wrap="none" rtlCol="0">
            <a:spAutoFit/>
          </a:bodyPr>
          <a:lstStyle/>
          <a:p>
            <a:r>
              <a:rPr lang="en-US" dirty="0" smtClean="0"/>
              <a:t>Remove subsumed mutants</a:t>
            </a:r>
            <a:endParaRPr lang="en-US" dirty="0"/>
          </a:p>
        </p:txBody>
      </p:sp>
      <p:sp>
        <p:nvSpPr>
          <p:cNvPr id="10" name="TextBox 9"/>
          <p:cNvSpPr txBox="1"/>
          <p:nvPr/>
        </p:nvSpPr>
        <p:spPr>
          <a:xfrm>
            <a:off x="533776" y="3765919"/>
            <a:ext cx="7849662" cy="2308324"/>
          </a:xfrm>
          <a:prstGeom prst="rect">
            <a:avLst/>
          </a:prstGeom>
          <a:noFill/>
        </p:spPr>
        <p:txBody>
          <a:bodyPr wrap="square" rtlCol="0">
            <a:spAutoFit/>
          </a:bodyPr>
          <a:lstStyle/>
          <a:p>
            <a:r>
              <a:rPr lang="en-US" dirty="0" smtClean="0"/>
              <a:t>Surface mutant set = {m1,m2,m3}</a:t>
            </a:r>
          </a:p>
          <a:p>
            <a:endParaRPr lang="en-US" dirty="0"/>
          </a:p>
          <a:p>
            <a:r>
              <a:rPr lang="en-US" dirty="0" smtClean="0"/>
              <a:t>The strength is in computed as the ratio of mutants that </a:t>
            </a:r>
            <a:r>
              <a:rPr lang="en-US" b="1" dirty="0" smtClean="0"/>
              <a:t>can be subsumed</a:t>
            </a:r>
            <a:r>
              <a:rPr lang="en-US" dirty="0" smtClean="0"/>
              <a:t> to the maximum number of mutants distinguishable by the test suite.</a:t>
            </a:r>
          </a:p>
          <a:p>
            <a:endParaRPr lang="en-US" dirty="0"/>
          </a:p>
          <a:p>
            <a:r>
              <a:rPr lang="en-US" dirty="0" smtClean="0"/>
              <a:t>Here, the mutants that can be subsumed = m1,m2,m3,m4</a:t>
            </a:r>
          </a:p>
          <a:p>
            <a:r>
              <a:rPr lang="en-US" dirty="0" smtClean="0"/>
              <a:t>Total mutants distinguishable = 2^3 </a:t>
            </a:r>
          </a:p>
          <a:p>
            <a:r>
              <a:rPr lang="en-US" dirty="0" smtClean="0"/>
              <a:t>Volume ratio = 4/8 = 0.5</a:t>
            </a:r>
            <a:endParaRPr lang="en-US" dirty="0"/>
          </a:p>
        </p:txBody>
      </p:sp>
      <p:sp>
        <p:nvSpPr>
          <p:cNvPr id="11" name="Equal 10"/>
          <p:cNvSpPr/>
          <p:nvPr/>
        </p:nvSpPr>
        <p:spPr bwMode="auto">
          <a:xfrm>
            <a:off x="4492621" y="1725164"/>
            <a:ext cx="530774" cy="436030"/>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0967228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43</a:t>
            </a:fld>
            <a:endParaRPr lang="en-US">
              <a:solidFill>
                <a:srgbClr val="717171"/>
              </a:solidFill>
              <a:latin typeface="Verdana" charset="0"/>
            </a:endParaRPr>
          </a:p>
        </p:txBody>
      </p:sp>
      <p:sp>
        <p:nvSpPr>
          <p:cNvPr id="21506" name="Title 1"/>
          <p:cNvSpPr>
            <a:spLocks noGrp="1"/>
          </p:cNvSpPr>
          <p:nvPr>
            <p:ph type="title"/>
          </p:nvPr>
        </p:nvSpPr>
        <p:spPr/>
        <p:txBody>
          <a:bodyPr/>
          <a:lstStyle/>
          <a:p>
            <a:r>
              <a:rPr lang="en-US" dirty="0" smtClean="0"/>
              <a:t>Comparing volume ratio and the size of </a:t>
            </a:r>
            <a:r>
              <a:rPr lang="en-US" dirty="0"/>
              <a:t>d</a:t>
            </a:r>
            <a:r>
              <a:rPr lang="en-US" dirty="0" smtClean="0"/>
              <a:t>isjoint Set</a:t>
            </a:r>
            <a:endParaRPr dirty="0">
              <a:latin typeface="Verdana" charset="0"/>
              <a:ea typeface="MS PGothic" charset="0"/>
              <a:cs typeface="Cambria" charset="0"/>
            </a:endParaRPr>
          </a:p>
        </p:txBody>
      </p:sp>
      <p:sp>
        <p:nvSpPr>
          <p:cNvPr id="3" name="TextBox 2"/>
          <p:cNvSpPr txBox="1"/>
          <p:nvPr/>
        </p:nvSpPr>
        <p:spPr>
          <a:xfrm>
            <a:off x="317535" y="1210387"/>
            <a:ext cx="8369266" cy="4401205"/>
          </a:xfrm>
          <a:prstGeom prst="rect">
            <a:avLst/>
          </a:prstGeom>
          <a:noFill/>
        </p:spPr>
        <p:txBody>
          <a:bodyPr wrap="square" rtlCol="0">
            <a:spAutoFit/>
          </a:bodyPr>
          <a:lstStyle/>
          <a:p>
            <a:r>
              <a:rPr lang="en-US" sz="2000" dirty="0" smtClean="0"/>
              <a:t>Pro:</a:t>
            </a:r>
          </a:p>
          <a:p>
            <a:pPr marL="800100" lvl="1" indent="-342900">
              <a:buFont typeface="Arial"/>
              <a:buChar char="•"/>
            </a:pPr>
            <a:r>
              <a:rPr lang="en-US" sz="2000" dirty="0" smtClean="0"/>
              <a:t>The volume ratio avoids throwing away </a:t>
            </a:r>
            <a:r>
              <a:rPr lang="en-US" sz="2000" dirty="0" err="1" smtClean="0"/>
              <a:t>unsubsumed</a:t>
            </a:r>
            <a:r>
              <a:rPr lang="en-US" sz="2000" dirty="0" smtClean="0"/>
              <a:t> variants.</a:t>
            </a:r>
          </a:p>
          <a:p>
            <a:pPr marL="800100" lvl="1" indent="-342900">
              <a:buFont typeface="Arial"/>
              <a:buChar char="•"/>
            </a:pPr>
            <a:r>
              <a:rPr lang="en-US" sz="2000" dirty="0" smtClean="0"/>
              <a:t>The volume ratio has a much wider range (2^T compared to T).</a:t>
            </a:r>
          </a:p>
          <a:p>
            <a:pPr marL="800100" lvl="1" indent="-342900">
              <a:buFont typeface="Arial"/>
              <a:buChar char="•"/>
            </a:pPr>
            <a:r>
              <a:rPr lang="en-US" sz="2000" dirty="0" smtClean="0"/>
              <a:t>The volume ratio has an unambiguous interpretation.</a:t>
            </a:r>
          </a:p>
          <a:p>
            <a:r>
              <a:rPr lang="en-US" sz="2000" dirty="0" smtClean="0"/>
              <a:t>Con:</a:t>
            </a:r>
          </a:p>
          <a:p>
            <a:pPr marL="800100" lvl="1" indent="-342900">
              <a:buFont typeface="Arial"/>
              <a:buChar char="•"/>
            </a:pPr>
            <a:r>
              <a:rPr lang="en-US" sz="2000" dirty="0" smtClean="0"/>
              <a:t>Harder to compute the </a:t>
            </a:r>
            <a:r>
              <a:rPr lang="en-US" sz="2000" b="1" dirty="0" smtClean="0"/>
              <a:t>exact</a:t>
            </a:r>
            <a:r>
              <a:rPr lang="en-US" sz="2000" dirty="0" smtClean="0"/>
              <a:t> volume ratio corresponding to a given surface set because we have to compute </a:t>
            </a:r>
            <a:r>
              <a:rPr lang="en-US" sz="2000" dirty="0" err="1" smtClean="0"/>
              <a:t>subsumption</a:t>
            </a:r>
            <a:r>
              <a:rPr lang="en-US" sz="2000" dirty="0" smtClean="0"/>
              <a:t> of </a:t>
            </a:r>
            <a:r>
              <a:rPr lang="en-US" sz="2000" b="1" dirty="0" smtClean="0"/>
              <a:t>all possible mutants </a:t>
            </a:r>
            <a:r>
              <a:rPr lang="en-US" sz="2000" dirty="0" smtClean="0"/>
              <a:t>for a given test suite.</a:t>
            </a:r>
          </a:p>
          <a:p>
            <a:pPr lvl="1"/>
            <a:endParaRPr lang="en-US" sz="2000" dirty="0"/>
          </a:p>
          <a:p>
            <a:pPr marL="800100" lvl="1" indent="-342900">
              <a:buFont typeface="Arial"/>
              <a:buChar char="•"/>
            </a:pPr>
            <a:endParaRPr lang="en-US" sz="2000" dirty="0" smtClean="0"/>
          </a:p>
          <a:p>
            <a:r>
              <a:rPr lang="en-US" sz="2000" dirty="0" smtClean="0"/>
              <a:t>To actually compute the volume ratio, we rely on approximation.</a:t>
            </a:r>
          </a:p>
          <a:p>
            <a:r>
              <a:rPr lang="en-US" sz="2000" dirty="0" smtClean="0"/>
              <a:t>Generate a number of points, and compute which points lie inside the n-sphere. The ratio of included points to the number generated provides a good approximation of volume ratio.</a:t>
            </a:r>
          </a:p>
        </p:txBody>
      </p:sp>
    </p:spTree>
    <p:extLst>
      <p:ext uri="{BB962C8B-B14F-4D97-AF65-F5344CB8AC3E}">
        <p14:creationId xmlns:p14="http://schemas.microsoft.com/office/powerpoint/2010/main" val="413319062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44</a:t>
            </a:fld>
            <a:endParaRPr lang="en-US">
              <a:solidFill>
                <a:srgbClr val="717171"/>
              </a:solidFill>
              <a:latin typeface="Verdana" charset="0"/>
            </a:endParaRPr>
          </a:p>
        </p:txBody>
      </p:sp>
      <p:sp>
        <p:nvSpPr>
          <p:cNvPr id="21506" name="Title 1"/>
          <p:cNvSpPr>
            <a:spLocks noGrp="1"/>
          </p:cNvSpPr>
          <p:nvPr>
            <p:ph type="title"/>
          </p:nvPr>
        </p:nvSpPr>
        <p:spPr/>
        <p:txBody>
          <a:bodyPr/>
          <a:lstStyle/>
          <a:p>
            <a:r>
              <a:rPr lang="en-US" dirty="0" smtClean="0"/>
              <a:t>An easier to compute measure : Surface correction</a:t>
            </a:r>
            <a:endParaRPr dirty="0">
              <a:latin typeface="Verdana" charset="0"/>
              <a:ea typeface="MS PGothic" charset="0"/>
              <a:cs typeface="Cambria" charset="0"/>
            </a:endParaRPr>
          </a:p>
        </p:txBody>
      </p:sp>
      <p:sp>
        <p:nvSpPr>
          <p:cNvPr id="3" name="TextBox 2"/>
          <p:cNvSpPr txBox="1"/>
          <p:nvPr/>
        </p:nvSpPr>
        <p:spPr>
          <a:xfrm>
            <a:off x="822325" y="1607227"/>
            <a:ext cx="8128177" cy="2554545"/>
          </a:xfrm>
          <a:prstGeom prst="rect">
            <a:avLst/>
          </a:prstGeom>
          <a:noFill/>
        </p:spPr>
        <p:txBody>
          <a:bodyPr wrap="square" rtlCol="0">
            <a:spAutoFit/>
          </a:bodyPr>
          <a:lstStyle/>
          <a:p>
            <a:r>
              <a:rPr lang="en-US" sz="2000" dirty="0" smtClean="0"/>
              <a:t>The volume ratio computes the strength of a set of mutants.</a:t>
            </a:r>
          </a:p>
          <a:p>
            <a:endParaRPr lang="en-US" sz="2000" dirty="0" smtClean="0"/>
          </a:p>
          <a:p>
            <a:r>
              <a:rPr lang="en-US" sz="2000" dirty="0" smtClean="0"/>
              <a:t>Surface correction computes how close to ideal the set of mutants are.</a:t>
            </a:r>
          </a:p>
          <a:p>
            <a:r>
              <a:rPr lang="en-US" sz="2000" dirty="0" smtClean="0"/>
              <a:t>The mean number of test cases killing each mutant.</a:t>
            </a:r>
          </a:p>
          <a:p>
            <a:endParaRPr lang="en-US" sz="2000" dirty="0" smtClean="0"/>
          </a:p>
          <a:p>
            <a:pPr marL="342900" indent="-342900">
              <a:buFont typeface="Arial"/>
              <a:buChar char="•"/>
            </a:pPr>
            <a:r>
              <a:rPr lang="en-US" sz="2000" dirty="0" smtClean="0"/>
              <a:t>The ideal set will have surface correction = 1</a:t>
            </a:r>
          </a:p>
          <a:p>
            <a:endParaRPr lang="en-US" sz="2000" dirty="0" smtClean="0"/>
          </a:p>
          <a:p>
            <a:pPr marL="342900" indent="-342900">
              <a:buFont typeface="Arial"/>
              <a:buChar char="•"/>
            </a:pPr>
            <a:r>
              <a:rPr lang="en-US" sz="2000" dirty="0" smtClean="0"/>
              <a:t>Much more easier to compute (not an approximation)</a:t>
            </a:r>
          </a:p>
        </p:txBody>
      </p:sp>
    </p:spTree>
    <p:extLst>
      <p:ext uri="{BB962C8B-B14F-4D97-AF65-F5344CB8AC3E}">
        <p14:creationId xmlns:p14="http://schemas.microsoft.com/office/powerpoint/2010/main" val="189253329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Benchmarking different tools</a:t>
            </a:r>
            <a:endParaRPr lang="en-US" dirty="0"/>
          </a:p>
        </p:txBody>
      </p:sp>
      <p:sp>
        <p:nvSpPr>
          <p:cNvPr id="3" name="Content Placeholder 2"/>
          <p:cNvSpPr>
            <a:spLocks noGrp="1"/>
          </p:cNvSpPr>
          <p:nvPr>
            <p:ph idx="1"/>
          </p:nvPr>
        </p:nvSpPr>
        <p:spPr/>
        <p:txBody>
          <a:bodyPr/>
          <a:lstStyle/>
          <a:p>
            <a:pPr marL="0" indent="0">
              <a:buNone/>
            </a:pPr>
            <a:r>
              <a:rPr lang="en-US" dirty="0" smtClean="0"/>
              <a:t>Investigated Java language mutation tools, using maximum number of mutation operators available.</a:t>
            </a:r>
          </a:p>
          <a:p>
            <a:pPr marL="0" indent="0">
              <a:buNone/>
            </a:pPr>
            <a:endParaRPr lang="en-US" dirty="0"/>
          </a:p>
          <a:p>
            <a:r>
              <a:rPr lang="en-US" dirty="0" smtClean="0"/>
              <a:t>PIT 1.0</a:t>
            </a:r>
          </a:p>
          <a:p>
            <a:r>
              <a:rPr lang="en-US" dirty="0" smtClean="0"/>
              <a:t>Major 1.1.5</a:t>
            </a:r>
          </a:p>
          <a:p>
            <a:r>
              <a:rPr lang="en-US" dirty="0" smtClean="0"/>
              <a:t>Judy 2.1.x</a:t>
            </a:r>
          </a:p>
          <a:p>
            <a:pPr marL="0" indent="0">
              <a:buNone/>
            </a:pPr>
            <a:endParaRPr lang="en-US" dirty="0" smtClean="0"/>
          </a:p>
          <a:p>
            <a:pPr marL="0" indent="0">
              <a:buNone/>
            </a:pPr>
            <a:endParaRPr lang="en-US" dirty="0"/>
          </a:p>
          <a:p>
            <a:pPr marL="0" indent="0">
              <a:buNone/>
            </a:pPr>
            <a:r>
              <a:rPr lang="en-US" dirty="0" smtClean="0"/>
              <a:t>Used 25 large Java projects from Github,</a:t>
            </a:r>
          </a:p>
          <a:p>
            <a:r>
              <a:rPr lang="en-US" dirty="0" smtClean="0"/>
              <a:t>Benchmarked full set of mutants</a:t>
            </a:r>
          </a:p>
          <a:p>
            <a:r>
              <a:rPr lang="en-US" dirty="0" smtClean="0"/>
              <a:t>Benchmarked</a:t>
            </a:r>
            <a:r>
              <a:rPr lang="en-US" dirty="0"/>
              <a:t> </a:t>
            </a:r>
            <a:r>
              <a:rPr lang="en-US" dirty="0" smtClean="0"/>
              <a:t>100 mutants sampled 100 times from each project to remove effect of mutant set size.</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45</a:t>
            </a:fld>
            <a:endParaRPr lang="en-US"/>
          </a:p>
        </p:txBody>
      </p:sp>
      <p:sp>
        <p:nvSpPr>
          <p:cNvPr id="6" name="TextBox 5"/>
          <p:cNvSpPr txBox="1"/>
          <p:nvPr/>
        </p:nvSpPr>
        <p:spPr>
          <a:xfrm>
            <a:off x="3671493" y="2361234"/>
            <a:ext cx="4147793" cy="1631216"/>
          </a:xfrm>
          <a:prstGeom prst="rect">
            <a:avLst/>
          </a:prstGeom>
          <a:noFill/>
        </p:spPr>
        <p:txBody>
          <a:bodyPr wrap="square" rtlCol="0">
            <a:spAutoFit/>
          </a:bodyPr>
          <a:lstStyle/>
          <a:p>
            <a:pPr marL="0" indent="0">
              <a:buNone/>
            </a:pPr>
            <a:r>
              <a:rPr lang="en-US" sz="2000" dirty="0"/>
              <a:t>Computed </a:t>
            </a:r>
          </a:p>
          <a:p>
            <a:pPr marL="285750" indent="-285750">
              <a:buFont typeface="Arial"/>
              <a:buChar char="•"/>
            </a:pPr>
            <a:r>
              <a:rPr lang="en-US" sz="2000" dirty="0" smtClean="0"/>
              <a:t>Unique mutants</a:t>
            </a:r>
          </a:p>
          <a:p>
            <a:pPr marL="285750" indent="-285750">
              <a:buFont typeface="Arial"/>
              <a:buChar char="•"/>
            </a:pPr>
            <a:r>
              <a:rPr lang="en-US" sz="2000" dirty="0" smtClean="0"/>
              <a:t>Minimum mutants</a:t>
            </a:r>
          </a:p>
          <a:p>
            <a:pPr marL="285750" indent="-285750">
              <a:buFont typeface="Arial"/>
              <a:buChar char="•"/>
            </a:pPr>
            <a:r>
              <a:rPr lang="en-US" sz="2000" dirty="0" smtClean="0"/>
              <a:t>Surface mutants</a:t>
            </a:r>
          </a:p>
          <a:p>
            <a:pPr marL="285750" indent="-285750">
              <a:buFont typeface="Arial"/>
              <a:buChar char="•"/>
            </a:pPr>
            <a:r>
              <a:rPr lang="en-US" sz="2000" dirty="0" smtClean="0"/>
              <a:t>Surface correction</a:t>
            </a:r>
            <a:endParaRPr lang="en-US" sz="2000" dirty="0"/>
          </a:p>
        </p:txBody>
      </p:sp>
    </p:spTree>
    <p:extLst>
      <p:ext uri="{BB962C8B-B14F-4D97-AF65-F5344CB8AC3E}">
        <p14:creationId xmlns:p14="http://schemas.microsoft.com/office/powerpoint/2010/main" val="344755023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Benchmarking different tools</a:t>
            </a:r>
            <a:endParaRPr lang="en-US" dirty="0"/>
          </a:p>
        </p:txBody>
      </p:sp>
      <p:sp>
        <p:nvSpPr>
          <p:cNvPr id="3" name="Content Placeholder 2"/>
          <p:cNvSpPr>
            <a:spLocks noGrp="1"/>
          </p:cNvSpPr>
          <p:nvPr>
            <p:ph idx="1"/>
          </p:nvPr>
        </p:nvSpPr>
        <p:spPr/>
        <p:txBody>
          <a:bodyPr/>
          <a:lstStyle/>
          <a:p>
            <a:pPr marL="0" indent="0">
              <a:buNone/>
            </a:pPr>
            <a:r>
              <a:rPr lang="en-US" sz="1600" dirty="0" smtClean="0"/>
              <a:t>Amount of distinguished variants produced per mutant</a:t>
            </a:r>
            <a:endParaRPr lang="en-US" sz="1600" dirty="0"/>
          </a:p>
          <a:p>
            <a:r>
              <a:rPr lang="en-US" sz="1600" dirty="0" smtClean="0"/>
              <a:t>PIT     0.224</a:t>
            </a:r>
          </a:p>
          <a:p>
            <a:r>
              <a:rPr lang="en-US" sz="1600" dirty="0" smtClean="0"/>
              <a:t>Major  0.334</a:t>
            </a:r>
          </a:p>
          <a:p>
            <a:r>
              <a:rPr lang="en-US" sz="1600" dirty="0" smtClean="0"/>
              <a:t>Judy    0.307</a:t>
            </a:r>
          </a:p>
          <a:p>
            <a:pPr marL="0" indent="0">
              <a:buNone/>
            </a:pPr>
            <a:endParaRPr lang="en-US" sz="1600" dirty="0" smtClean="0"/>
          </a:p>
          <a:p>
            <a:pPr marL="0" indent="0">
              <a:buNone/>
            </a:pPr>
            <a:r>
              <a:rPr lang="en-US" sz="1600" dirty="0" smtClean="0"/>
              <a:t>The average volume ratio</a:t>
            </a:r>
          </a:p>
          <a:p>
            <a:r>
              <a:rPr lang="en-US" sz="1600" dirty="0"/>
              <a:t>PIT     </a:t>
            </a:r>
            <a:r>
              <a:rPr lang="en-US" sz="1600" dirty="0" smtClean="0"/>
              <a:t>0.999</a:t>
            </a:r>
            <a:endParaRPr lang="en-US" sz="1600" dirty="0"/>
          </a:p>
          <a:p>
            <a:r>
              <a:rPr lang="en-US" sz="1600" dirty="0"/>
              <a:t>Major  </a:t>
            </a:r>
            <a:r>
              <a:rPr lang="en-US" sz="1600" dirty="0" smtClean="0"/>
              <a:t>0.996</a:t>
            </a:r>
            <a:endParaRPr lang="en-US" sz="1600" dirty="0"/>
          </a:p>
          <a:p>
            <a:r>
              <a:rPr lang="en-US" sz="1600" dirty="0"/>
              <a:t>Judy    </a:t>
            </a:r>
            <a:r>
              <a:rPr lang="en-US" sz="1600" dirty="0" smtClean="0"/>
              <a:t>0.942</a:t>
            </a:r>
            <a:endParaRPr lang="en-US" sz="1600" dirty="0"/>
          </a:p>
          <a:p>
            <a:pPr marL="0" indent="0">
              <a:buNone/>
            </a:pPr>
            <a:endParaRPr lang="en-US" sz="1600" dirty="0"/>
          </a:p>
        </p:txBody>
      </p:sp>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46</a:t>
            </a:fld>
            <a:endParaRPr lang="en-US"/>
          </a:p>
        </p:txBody>
      </p:sp>
    </p:spTree>
    <p:extLst>
      <p:ext uri="{BB962C8B-B14F-4D97-AF65-F5344CB8AC3E}">
        <p14:creationId xmlns:p14="http://schemas.microsoft.com/office/powerpoint/2010/main" val="409432346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Benchmarking different tools in a 100 </a:t>
            </a:r>
            <a:r>
              <a:rPr lang="en-US" dirty="0"/>
              <a:t>s</a:t>
            </a:r>
            <a:r>
              <a:rPr lang="en-US" dirty="0" smtClean="0"/>
              <a:t>ample</a:t>
            </a:r>
            <a:endParaRPr lang="en-US" dirty="0"/>
          </a:p>
        </p:txBody>
      </p:sp>
      <p:sp>
        <p:nvSpPr>
          <p:cNvPr id="3" name="Content Placeholder 2"/>
          <p:cNvSpPr>
            <a:spLocks noGrp="1"/>
          </p:cNvSpPr>
          <p:nvPr>
            <p:ph idx="1"/>
          </p:nvPr>
        </p:nvSpPr>
        <p:spPr/>
        <p:txBody>
          <a:bodyPr/>
          <a:lstStyle/>
          <a:p>
            <a:pPr marL="0" indent="0">
              <a:buNone/>
            </a:pPr>
            <a:r>
              <a:rPr lang="en-US" sz="1600" dirty="0" smtClean="0"/>
              <a:t>Amount of unique variants produced per mutant</a:t>
            </a:r>
            <a:endParaRPr lang="en-US" sz="1600" dirty="0"/>
          </a:p>
          <a:p>
            <a:r>
              <a:rPr lang="en-US" sz="1600" dirty="0" smtClean="0"/>
              <a:t>PIT     0.727</a:t>
            </a:r>
          </a:p>
          <a:p>
            <a:r>
              <a:rPr lang="en-US" sz="1600" dirty="0" smtClean="0"/>
              <a:t>Major  0.687</a:t>
            </a:r>
          </a:p>
          <a:p>
            <a:r>
              <a:rPr lang="en-US" sz="1600" dirty="0" smtClean="0"/>
              <a:t>Judy    0.559</a:t>
            </a:r>
          </a:p>
          <a:p>
            <a:pPr marL="0" indent="0">
              <a:buNone/>
            </a:pPr>
            <a:endParaRPr lang="en-US" sz="1600" dirty="0" smtClean="0"/>
          </a:p>
          <a:p>
            <a:pPr marL="0" indent="0">
              <a:buNone/>
            </a:pPr>
            <a:r>
              <a:rPr lang="en-US" sz="1600" dirty="0" smtClean="0"/>
              <a:t>The average volume ratio</a:t>
            </a:r>
          </a:p>
          <a:p>
            <a:r>
              <a:rPr lang="en-US" sz="1600" dirty="0"/>
              <a:t>PIT     </a:t>
            </a:r>
            <a:r>
              <a:rPr lang="en-US" sz="1600" dirty="0" smtClean="0"/>
              <a:t>0.996</a:t>
            </a:r>
            <a:endParaRPr lang="en-US" sz="1600" dirty="0"/>
          </a:p>
          <a:p>
            <a:r>
              <a:rPr lang="en-US" sz="1600" dirty="0"/>
              <a:t>Major  </a:t>
            </a:r>
            <a:r>
              <a:rPr lang="en-US" sz="1600" dirty="0" smtClean="0"/>
              <a:t>0.992</a:t>
            </a:r>
            <a:endParaRPr lang="en-US" sz="1600" dirty="0"/>
          </a:p>
          <a:p>
            <a:r>
              <a:rPr lang="en-US" sz="1600" dirty="0"/>
              <a:t>Judy    </a:t>
            </a:r>
            <a:r>
              <a:rPr lang="en-US" sz="1600" dirty="0" smtClean="0"/>
              <a:t>0.933</a:t>
            </a:r>
            <a:endParaRPr lang="en-US" sz="1600" dirty="0"/>
          </a:p>
          <a:p>
            <a:pPr marL="0" indent="0">
              <a:buNone/>
            </a:pPr>
            <a:endParaRPr lang="en-US" sz="1600" dirty="0"/>
          </a:p>
          <a:p>
            <a:pPr marL="0" indent="0">
              <a:buNone/>
            </a:pPr>
            <a:endParaRPr lang="en-US" sz="1600" dirty="0" smtClean="0"/>
          </a:p>
        </p:txBody>
      </p:sp>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47</a:t>
            </a:fld>
            <a:endParaRPr lang="en-US"/>
          </a:p>
        </p:txBody>
      </p:sp>
    </p:spTree>
    <p:extLst>
      <p:ext uri="{BB962C8B-B14F-4D97-AF65-F5344CB8AC3E}">
        <p14:creationId xmlns:p14="http://schemas.microsoft.com/office/powerpoint/2010/main" val="412467245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2071923" y="1558529"/>
            <a:ext cx="5245173" cy="5245173"/>
          </a:xfrm>
          <a:prstGeom prst="rect">
            <a:avLst/>
          </a:prstGeom>
        </p:spPr>
      </p:pic>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48</a:t>
            </a:fld>
            <a:endParaRPr lang="en-US"/>
          </a:p>
        </p:txBody>
      </p:sp>
      <p:sp>
        <p:nvSpPr>
          <p:cNvPr id="6" name="Title 1"/>
          <p:cNvSpPr>
            <a:spLocks noGrp="1"/>
          </p:cNvSpPr>
          <p:nvPr>
            <p:ph type="title"/>
          </p:nvPr>
        </p:nvSpPr>
        <p:spPr>
          <a:xfrm>
            <a:off x="457200" y="457200"/>
            <a:ext cx="8229600" cy="685800"/>
          </a:xfrm>
        </p:spPr>
        <p:txBody>
          <a:bodyPr/>
          <a:lstStyle/>
          <a:p>
            <a:pPr eaLnBrk="1" hangingPunct="1"/>
            <a:r>
              <a:rPr lang="en-US" dirty="0" smtClean="0">
                <a:latin typeface="Cambria" charset="0"/>
                <a:ea typeface="MS PGothic" charset="0"/>
              </a:rPr>
              <a:t>Comparison of tools</a:t>
            </a:r>
            <a:endParaRPr dirty="0">
              <a:latin typeface="Cambria" charset="0"/>
              <a:ea typeface="MS PGothic" charset="0"/>
            </a:endParaRPr>
          </a:p>
        </p:txBody>
      </p:sp>
      <p:sp>
        <p:nvSpPr>
          <p:cNvPr id="3" name="TextBox 2"/>
          <p:cNvSpPr txBox="1"/>
          <p:nvPr/>
        </p:nvSpPr>
        <p:spPr>
          <a:xfrm>
            <a:off x="524536" y="1143000"/>
            <a:ext cx="8162264" cy="369332"/>
          </a:xfrm>
          <a:prstGeom prst="rect">
            <a:avLst/>
          </a:prstGeom>
          <a:noFill/>
        </p:spPr>
        <p:txBody>
          <a:bodyPr wrap="square" rtlCol="0">
            <a:spAutoFit/>
          </a:bodyPr>
          <a:lstStyle/>
          <a:p>
            <a:r>
              <a:rPr lang="en-US" dirty="0" smtClean="0"/>
              <a:t>The ratio of unique mutants to detected mutants produced by each tool.</a:t>
            </a:r>
            <a:endParaRPr lang="en-US" dirty="0"/>
          </a:p>
        </p:txBody>
      </p:sp>
    </p:spTree>
    <p:extLst>
      <p:ext uri="{BB962C8B-B14F-4D97-AF65-F5344CB8AC3E}">
        <p14:creationId xmlns:p14="http://schemas.microsoft.com/office/powerpoint/2010/main" val="251962629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Judging mutant sets</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a:t>
            </a:fld>
            <a:endParaRPr lang="en-US">
              <a:solidFill>
                <a:srgbClr val="717171"/>
              </a:solidFill>
              <a:latin typeface="Verdana" charset="0"/>
            </a:endParaRPr>
          </a:p>
        </p:txBody>
      </p:sp>
      <p:sp>
        <p:nvSpPr>
          <p:cNvPr id="3" name="TextBox 2"/>
          <p:cNvSpPr txBox="1"/>
          <p:nvPr/>
        </p:nvSpPr>
        <p:spPr>
          <a:xfrm>
            <a:off x="708589" y="1954174"/>
            <a:ext cx="8321675" cy="1631216"/>
          </a:xfrm>
          <a:prstGeom prst="rect">
            <a:avLst/>
          </a:prstGeom>
          <a:noFill/>
        </p:spPr>
        <p:txBody>
          <a:bodyPr wrap="square" rtlCol="0">
            <a:spAutoFit/>
          </a:bodyPr>
          <a:lstStyle/>
          <a:p>
            <a:r>
              <a:rPr lang="en-US" sz="2000" b="1" dirty="0" smtClean="0"/>
              <a:t>How </a:t>
            </a:r>
            <a:r>
              <a:rPr lang="en-US" sz="2000" b="1" dirty="0"/>
              <a:t>do we compare </a:t>
            </a:r>
            <a:r>
              <a:rPr lang="en-US" sz="2000" b="1" dirty="0" smtClean="0"/>
              <a:t>the effectiveness of mutant sets?</a:t>
            </a:r>
            <a:endParaRPr lang="en-US" sz="2000" b="1" dirty="0"/>
          </a:p>
          <a:p>
            <a:endParaRPr lang="en-US" sz="2000" dirty="0" smtClean="0"/>
          </a:p>
          <a:p>
            <a:r>
              <a:rPr lang="en-US" sz="2000" dirty="0"/>
              <a:t>Mutation analysis is used to evaluate test suite quality. To </a:t>
            </a:r>
            <a:r>
              <a:rPr lang="en-US" sz="2000" dirty="0" smtClean="0"/>
              <a:t>compare mutant </a:t>
            </a:r>
            <a:r>
              <a:rPr lang="en-US" sz="2000" dirty="0"/>
              <a:t>sets, we can evaluate how good they are in evaluating </a:t>
            </a:r>
            <a:r>
              <a:rPr lang="en-US" sz="2000" dirty="0" smtClean="0"/>
              <a:t>test suites.</a:t>
            </a:r>
            <a:endParaRPr lang="en-US" sz="2000" dirty="0"/>
          </a:p>
        </p:txBody>
      </p:sp>
    </p:spTree>
    <p:extLst>
      <p:ext uri="{BB962C8B-B14F-4D97-AF65-F5344CB8AC3E}">
        <p14:creationId xmlns:p14="http://schemas.microsoft.com/office/powerpoint/2010/main" val="418779155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49</a:t>
            </a:fld>
            <a:endParaRPr lang="en-US"/>
          </a:p>
        </p:txBody>
      </p:sp>
      <p:sp>
        <p:nvSpPr>
          <p:cNvPr id="6" name="Title 1"/>
          <p:cNvSpPr>
            <a:spLocks noGrp="1"/>
          </p:cNvSpPr>
          <p:nvPr>
            <p:ph type="title"/>
          </p:nvPr>
        </p:nvSpPr>
        <p:spPr>
          <a:xfrm>
            <a:off x="457200" y="457200"/>
            <a:ext cx="8229600" cy="685800"/>
          </a:xfrm>
        </p:spPr>
        <p:txBody>
          <a:bodyPr/>
          <a:lstStyle/>
          <a:p>
            <a:pPr eaLnBrk="1" hangingPunct="1"/>
            <a:r>
              <a:rPr lang="en-US" dirty="0" smtClean="0">
                <a:latin typeface="Cambria" charset="0"/>
                <a:ea typeface="MS PGothic" charset="0"/>
              </a:rPr>
              <a:t>Conclusion</a:t>
            </a:r>
            <a:endParaRPr dirty="0">
              <a:latin typeface="Cambria" charset="0"/>
              <a:ea typeface="MS PGothic" charset="0"/>
            </a:endParaRPr>
          </a:p>
        </p:txBody>
      </p:sp>
      <p:sp>
        <p:nvSpPr>
          <p:cNvPr id="7" name="TextBox 6"/>
          <p:cNvSpPr txBox="1"/>
          <p:nvPr/>
        </p:nvSpPr>
        <p:spPr>
          <a:xfrm>
            <a:off x="457200" y="1632364"/>
            <a:ext cx="8229600" cy="3477875"/>
          </a:xfrm>
          <a:prstGeom prst="rect">
            <a:avLst/>
          </a:prstGeom>
          <a:noFill/>
        </p:spPr>
        <p:txBody>
          <a:bodyPr wrap="square" rtlCol="0">
            <a:spAutoFit/>
          </a:bodyPr>
          <a:lstStyle/>
          <a:p>
            <a:r>
              <a:rPr lang="en-US" sz="2000" dirty="0" smtClean="0"/>
              <a:t>Mutant sets should be judged on two characteristics</a:t>
            </a:r>
          </a:p>
          <a:p>
            <a:pPr marL="342900" indent="-342900">
              <a:buFont typeface="Arial"/>
              <a:buChar char="•"/>
            </a:pPr>
            <a:r>
              <a:rPr lang="en-US" sz="2000" dirty="0" smtClean="0"/>
              <a:t>The amount of unique variants</a:t>
            </a:r>
          </a:p>
          <a:p>
            <a:pPr marL="342900" indent="-342900">
              <a:buFont typeface="Arial"/>
              <a:buChar char="•"/>
            </a:pPr>
            <a:r>
              <a:rPr lang="en-US" sz="2000" dirty="0" smtClean="0"/>
              <a:t>The amount of hard to find faults</a:t>
            </a:r>
          </a:p>
          <a:p>
            <a:endParaRPr lang="en-US" sz="2000" dirty="0" smtClean="0"/>
          </a:p>
          <a:p>
            <a:r>
              <a:rPr lang="en-US" sz="2000" dirty="0" smtClean="0"/>
              <a:t>We proposed two measures</a:t>
            </a:r>
          </a:p>
          <a:p>
            <a:pPr marL="342900" indent="-342900">
              <a:buFont typeface="Arial"/>
              <a:buChar char="•"/>
            </a:pPr>
            <a:r>
              <a:rPr lang="en-US" sz="2000" dirty="0" smtClean="0"/>
              <a:t>The diversity of the mutant set : The unique mutant set</a:t>
            </a:r>
          </a:p>
          <a:p>
            <a:pPr marL="342900" indent="-342900">
              <a:buFont typeface="Arial"/>
              <a:buChar char="•"/>
            </a:pPr>
            <a:r>
              <a:rPr lang="en-US" sz="2000" dirty="0" smtClean="0"/>
              <a:t>The hard to find faults : The surface mutant set – its effectiveness is judged by the volume measure.</a:t>
            </a:r>
          </a:p>
          <a:p>
            <a:endParaRPr lang="en-US" sz="2000" dirty="0" smtClean="0"/>
          </a:p>
          <a:p>
            <a:endParaRPr lang="en-US" sz="2000" dirty="0"/>
          </a:p>
          <a:p>
            <a:endParaRPr lang="en-US" sz="2000" dirty="0"/>
          </a:p>
        </p:txBody>
      </p:sp>
    </p:spTree>
    <p:extLst>
      <p:ext uri="{BB962C8B-B14F-4D97-AF65-F5344CB8AC3E}">
        <p14:creationId xmlns:p14="http://schemas.microsoft.com/office/powerpoint/2010/main" val="390682303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50</a:t>
            </a:fld>
            <a:endParaRPr lang="en-US"/>
          </a:p>
        </p:txBody>
      </p:sp>
      <p:sp>
        <p:nvSpPr>
          <p:cNvPr id="6" name="Title 1"/>
          <p:cNvSpPr>
            <a:spLocks noGrp="1"/>
          </p:cNvSpPr>
          <p:nvPr>
            <p:ph type="title"/>
          </p:nvPr>
        </p:nvSpPr>
        <p:spPr>
          <a:xfrm>
            <a:off x="457200" y="457200"/>
            <a:ext cx="8229600" cy="685800"/>
          </a:xfrm>
        </p:spPr>
        <p:txBody>
          <a:bodyPr/>
          <a:lstStyle/>
          <a:p>
            <a:pPr eaLnBrk="1" hangingPunct="1"/>
            <a:r>
              <a:rPr lang="en-US" dirty="0" smtClean="0">
                <a:latin typeface="Cambria" charset="0"/>
                <a:ea typeface="MS PGothic" charset="0"/>
              </a:rPr>
              <a:t>Hierarchy of mutant sets</a:t>
            </a:r>
            <a:endParaRPr dirty="0">
              <a:latin typeface="Cambria" charset="0"/>
              <a:ea typeface="MS PGothic" charset="0"/>
            </a:endParaRPr>
          </a:p>
        </p:txBody>
      </p:sp>
      <p:grpSp>
        <p:nvGrpSpPr>
          <p:cNvPr id="11" name="Group 10"/>
          <p:cNvGrpSpPr/>
          <p:nvPr/>
        </p:nvGrpSpPr>
        <p:grpSpPr>
          <a:xfrm>
            <a:off x="2028311" y="1308091"/>
            <a:ext cx="4511578" cy="3829485"/>
            <a:chOff x="1706059" y="1308091"/>
            <a:chExt cx="4511578" cy="3829485"/>
          </a:xfrm>
        </p:grpSpPr>
        <p:cxnSp>
          <p:nvCxnSpPr>
            <p:cNvPr id="3" name="Straight Arrow Connector 2"/>
            <p:cNvCxnSpPr/>
            <p:nvPr/>
          </p:nvCxnSpPr>
          <p:spPr bwMode="auto">
            <a:xfrm flipH="1" flipV="1">
              <a:off x="1706059" y="1308091"/>
              <a:ext cx="37912" cy="3829485"/>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8" name="Straight Arrow Connector 7"/>
            <p:cNvCxnSpPr/>
            <p:nvPr/>
          </p:nvCxnSpPr>
          <p:spPr bwMode="auto">
            <a:xfrm>
              <a:off x="1744723" y="5137576"/>
              <a:ext cx="4472914" cy="0"/>
            </a:xfrm>
            <a:prstGeom prst="straightConnector1">
              <a:avLst/>
            </a:prstGeom>
            <a:solidFill>
              <a:schemeClr val="accent1"/>
            </a:solidFill>
            <a:ln w="9525" cap="flat" cmpd="sng" algn="ctr">
              <a:solidFill>
                <a:schemeClr val="tx1"/>
              </a:solidFill>
              <a:prstDash val="solid"/>
              <a:round/>
              <a:headEnd type="none" w="med" len="med"/>
              <a:tailEnd type="arrow"/>
            </a:ln>
            <a:effectLst/>
          </p:spPr>
        </p:cxnSp>
      </p:grpSp>
      <p:cxnSp>
        <p:nvCxnSpPr>
          <p:cNvPr id="13" name="Straight Connector 12"/>
          <p:cNvCxnSpPr/>
          <p:nvPr/>
        </p:nvCxnSpPr>
        <p:spPr bwMode="auto">
          <a:xfrm>
            <a:off x="1876661" y="4189683"/>
            <a:ext cx="17060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4" name="Straight Connector 13"/>
          <p:cNvCxnSpPr/>
          <p:nvPr/>
        </p:nvCxnSpPr>
        <p:spPr bwMode="auto">
          <a:xfrm>
            <a:off x="1877413" y="3432099"/>
            <a:ext cx="17060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5" name="Straight Connector 14"/>
          <p:cNvCxnSpPr/>
          <p:nvPr/>
        </p:nvCxnSpPr>
        <p:spPr bwMode="auto">
          <a:xfrm>
            <a:off x="1878165" y="2712431"/>
            <a:ext cx="17060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6" name="Straight Connector 15"/>
          <p:cNvCxnSpPr/>
          <p:nvPr/>
        </p:nvCxnSpPr>
        <p:spPr bwMode="auto">
          <a:xfrm>
            <a:off x="1878917" y="2030679"/>
            <a:ext cx="17060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7" name="TextBox 16"/>
          <p:cNvSpPr txBox="1"/>
          <p:nvPr/>
        </p:nvSpPr>
        <p:spPr>
          <a:xfrm flipH="1">
            <a:off x="56868" y="1118511"/>
            <a:ext cx="1960092" cy="369332"/>
          </a:xfrm>
          <a:prstGeom prst="rect">
            <a:avLst/>
          </a:prstGeom>
          <a:noFill/>
        </p:spPr>
        <p:txBody>
          <a:bodyPr wrap="none" rtlCol="0">
            <a:spAutoFit/>
          </a:bodyPr>
          <a:lstStyle/>
          <a:p>
            <a:r>
              <a:rPr lang="en-US" b="1" dirty="0" smtClean="0"/>
              <a:t>Mutant selection</a:t>
            </a:r>
            <a:endParaRPr lang="en-US" b="1" dirty="0"/>
          </a:p>
        </p:txBody>
      </p:sp>
      <p:sp>
        <p:nvSpPr>
          <p:cNvPr id="18" name="TextBox 17"/>
          <p:cNvSpPr txBox="1"/>
          <p:nvPr/>
        </p:nvSpPr>
        <p:spPr>
          <a:xfrm>
            <a:off x="6762323" y="4963875"/>
            <a:ext cx="1601220" cy="369332"/>
          </a:xfrm>
          <a:prstGeom prst="rect">
            <a:avLst/>
          </a:prstGeom>
          <a:noFill/>
        </p:spPr>
        <p:txBody>
          <a:bodyPr wrap="none" rtlCol="0">
            <a:spAutoFit/>
          </a:bodyPr>
          <a:lstStyle/>
          <a:p>
            <a:r>
              <a:rPr lang="en-US" b="1" dirty="0" smtClean="0"/>
              <a:t>Test selection</a:t>
            </a:r>
            <a:endParaRPr lang="en-US" b="1" dirty="0"/>
          </a:p>
        </p:txBody>
      </p:sp>
      <p:cxnSp>
        <p:nvCxnSpPr>
          <p:cNvPr id="19" name="Straight Connector 18"/>
          <p:cNvCxnSpPr/>
          <p:nvPr/>
        </p:nvCxnSpPr>
        <p:spPr bwMode="auto">
          <a:xfrm rot="16200000">
            <a:off x="2995817" y="5233109"/>
            <a:ext cx="17060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0" name="Straight Connector 19"/>
          <p:cNvCxnSpPr/>
          <p:nvPr/>
        </p:nvCxnSpPr>
        <p:spPr bwMode="auto">
          <a:xfrm rot="16200000">
            <a:off x="3944369" y="5233845"/>
            <a:ext cx="17060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1" name="Straight Connector 20"/>
          <p:cNvCxnSpPr/>
          <p:nvPr/>
        </p:nvCxnSpPr>
        <p:spPr bwMode="auto">
          <a:xfrm rot="16200000">
            <a:off x="4760229" y="5215623"/>
            <a:ext cx="17060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22" name="Straight Connector 21"/>
          <p:cNvCxnSpPr/>
          <p:nvPr/>
        </p:nvCxnSpPr>
        <p:spPr bwMode="auto">
          <a:xfrm rot="16200000">
            <a:off x="5632957" y="5216359"/>
            <a:ext cx="17060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3" name="TextBox 22"/>
          <p:cNvSpPr txBox="1"/>
          <p:nvPr/>
        </p:nvSpPr>
        <p:spPr>
          <a:xfrm>
            <a:off x="229603" y="3962187"/>
            <a:ext cx="1379003" cy="276999"/>
          </a:xfrm>
          <a:prstGeom prst="rect">
            <a:avLst/>
          </a:prstGeom>
          <a:noFill/>
        </p:spPr>
        <p:txBody>
          <a:bodyPr wrap="none" rtlCol="0">
            <a:spAutoFit/>
          </a:bodyPr>
          <a:lstStyle/>
          <a:p>
            <a:r>
              <a:rPr lang="en-US" sz="1200" dirty="0" smtClean="0"/>
              <a:t>Minimal mutants</a:t>
            </a:r>
            <a:endParaRPr lang="en-US" sz="1200" dirty="0"/>
          </a:p>
        </p:txBody>
      </p:sp>
      <p:sp>
        <p:nvSpPr>
          <p:cNvPr id="24" name="TextBox 23"/>
          <p:cNvSpPr txBox="1"/>
          <p:nvPr/>
        </p:nvSpPr>
        <p:spPr>
          <a:xfrm>
            <a:off x="90242" y="3185645"/>
            <a:ext cx="1518364" cy="276999"/>
          </a:xfrm>
          <a:prstGeom prst="rect">
            <a:avLst/>
          </a:prstGeom>
          <a:noFill/>
        </p:spPr>
        <p:txBody>
          <a:bodyPr wrap="none" rtlCol="0">
            <a:spAutoFit/>
          </a:bodyPr>
          <a:lstStyle/>
          <a:p>
            <a:r>
              <a:rPr lang="en-US" sz="1200" dirty="0" smtClean="0"/>
              <a:t>Subsumed mutants</a:t>
            </a:r>
            <a:endParaRPr lang="en-US" sz="1200" dirty="0"/>
          </a:p>
        </p:txBody>
      </p:sp>
      <p:sp>
        <p:nvSpPr>
          <p:cNvPr id="25" name="TextBox 24"/>
          <p:cNvSpPr txBox="1"/>
          <p:nvPr/>
        </p:nvSpPr>
        <p:spPr>
          <a:xfrm>
            <a:off x="305119" y="2409103"/>
            <a:ext cx="1303487" cy="276999"/>
          </a:xfrm>
          <a:prstGeom prst="rect">
            <a:avLst/>
          </a:prstGeom>
          <a:noFill/>
        </p:spPr>
        <p:txBody>
          <a:bodyPr wrap="none" rtlCol="0">
            <a:spAutoFit/>
          </a:bodyPr>
          <a:lstStyle/>
          <a:p>
            <a:r>
              <a:rPr lang="en-US" sz="1200" dirty="0" smtClean="0"/>
              <a:t>Unique mutants</a:t>
            </a:r>
            <a:endParaRPr lang="en-US" sz="1200" dirty="0"/>
          </a:p>
        </p:txBody>
      </p:sp>
      <p:sp>
        <p:nvSpPr>
          <p:cNvPr id="26" name="TextBox 25"/>
          <p:cNvSpPr txBox="1"/>
          <p:nvPr/>
        </p:nvSpPr>
        <p:spPr>
          <a:xfrm>
            <a:off x="615425" y="1746309"/>
            <a:ext cx="993181" cy="276999"/>
          </a:xfrm>
          <a:prstGeom prst="rect">
            <a:avLst/>
          </a:prstGeom>
          <a:noFill/>
        </p:spPr>
        <p:txBody>
          <a:bodyPr wrap="none" rtlCol="0">
            <a:spAutoFit/>
          </a:bodyPr>
          <a:lstStyle/>
          <a:p>
            <a:r>
              <a:rPr lang="en-US" sz="1200" dirty="0" smtClean="0"/>
              <a:t>All mutants</a:t>
            </a:r>
            <a:endParaRPr lang="en-US" sz="1200" dirty="0"/>
          </a:p>
        </p:txBody>
      </p:sp>
      <p:sp>
        <p:nvSpPr>
          <p:cNvPr id="27" name="TextBox 26"/>
          <p:cNvSpPr txBox="1"/>
          <p:nvPr/>
        </p:nvSpPr>
        <p:spPr>
          <a:xfrm>
            <a:off x="5727662" y="5325534"/>
            <a:ext cx="492443" cy="461665"/>
          </a:xfrm>
          <a:prstGeom prst="rect">
            <a:avLst/>
          </a:prstGeom>
          <a:noFill/>
        </p:spPr>
        <p:txBody>
          <a:bodyPr wrap="none" rtlCol="0">
            <a:spAutoFit/>
          </a:bodyPr>
          <a:lstStyle/>
          <a:p>
            <a:r>
              <a:rPr lang="en-US" sz="1200" dirty="0" smtClean="0"/>
              <a:t>All</a:t>
            </a:r>
          </a:p>
          <a:p>
            <a:r>
              <a:rPr lang="en-US" sz="1200" dirty="0" smtClean="0"/>
              <a:t>tests</a:t>
            </a:r>
            <a:endParaRPr lang="en-US" sz="1200" dirty="0"/>
          </a:p>
        </p:txBody>
      </p:sp>
      <p:sp>
        <p:nvSpPr>
          <p:cNvPr id="28" name="TextBox 27"/>
          <p:cNvSpPr txBox="1"/>
          <p:nvPr/>
        </p:nvSpPr>
        <p:spPr>
          <a:xfrm>
            <a:off x="4769708" y="5325534"/>
            <a:ext cx="710451" cy="461665"/>
          </a:xfrm>
          <a:prstGeom prst="rect">
            <a:avLst/>
          </a:prstGeom>
          <a:noFill/>
        </p:spPr>
        <p:txBody>
          <a:bodyPr wrap="none" rtlCol="0">
            <a:spAutoFit/>
          </a:bodyPr>
          <a:lstStyle/>
          <a:p>
            <a:r>
              <a:rPr lang="en-US" sz="1200" dirty="0" smtClean="0"/>
              <a:t>Unique</a:t>
            </a:r>
          </a:p>
          <a:p>
            <a:r>
              <a:rPr lang="en-US" sz="1200" dirty="0" smtClean="0"/>
              <a:t>tests</a:t>
            </a:r>
            <a:endParaRPr lang="en-US" sz="1200" dirty="0"/>
          </a:p>
        </p:txBody>
      </p:sp>
      <p:sp>
        <p:nvSpPr>
          <p:cNvPr id="29" name="TextBox 28"/>
          <p:cNvSpPr txBox="1"/>
          <p:nvPr/>
        </p:nvSpPr>
        <p:spPr>
          <a:xfrm>
            <a:off x="3898484" y="5325534"/>
            <a:ext cx="917789" cy="461665"/>
          </a:xfrm>
          <a:prstGeom prst="rect">
            <a:avLst/>
          </a:prstGeom>
          <a:noFill/>
        </p:spPr>
        <p:txBody>
          <a:bodyPr wrap="none" rtlCol="0">
            <a:spAutoFit/>
          </a:bodyPr>
          <a:lstStyle/>
          <a:p>
            <a:r>
              <a:rPr lang="en-US" sz="1200" dirty="0" smtClean="0"/>
              <a:t>Subsumed</a:t>
            </a:r>
          </a:p>
          <a:p>
            <a:r>
              <a:rPr lang="en-US" sz="1200" dirty="0" smtClean="0"/>
              <a:t>tests</a:t>
            </a:r>
            <a:endParaRPr lang="en-US" sz="1200" dirty="0"/>
          </a:p>
        </p:txBody>
      </p:sp>
      <p:sp>
        <p:nvSpPr>
          <p:cNvPr id="30" name="TextBox 29"/>
          <p:cNvSpPr txBox="1"/>
          <p:nvPr/>
        </p:nvSpPr>
        <p:spPr>
          <a:xfrm>
            <a:off x="3005296" y="5325534"/>
            <a:ext cx="779756" cy="461665"/>
          </a:xfrm>
          <a:prstGeom prst="rect">
            <a:avLst/>
          </a:prstGeom>
          <a:noFill/>
        </p:spPr>
        <p:txBody>
          <a:bodyPr wrap="none" rtlCol="0">
            <a:spAutoFit/>
          </a:bodyPr>
          <a:lstStyle/>
          <a:p>
            <a:r>
              <a:rPr lang="en-US" sz="1200" dirty="0" smtClean="0"/>
              <a:t>Minimal</a:t>
            </a:r>
          </a:p>
          <a:p>
            <a:r>
              <a:rPr lang="en-US" sz="1200" dirty="0" smtClean="0"/>
              <a:t>tests</a:t>
            </a:r>
            <a:endParaRPr lang="en-US" sz="1200" dirty="0"/>
          </a:p>
        </p:txBody>
      </p:sp>
      <p:sp>
        <p:nvSpPr>
          <p:cNvPr id="31" name="Oval 30"/>
          <p:cNvSpPr/>
          <p:nvPr/>
        </p:nvSpPr>
        <p:spPr bwMode="auto">
          <a:xfrm>
            <a:off x="5689750" y="1954847"/>
            <a:ext cx="167719" cy="182209"/>
          </a:xfrm>
          <a:prstGeom prst="ellips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32" name="Oval 31"/>
          <p:cNvSpPr/>
          <p:nvPr/>
        </p:nvSpPr>
        <p:spPr bwMode="auto">
          <a:xfrm>
            <a:off x="4780614" y="2630805"/>
            <a:ext cx="167719" cy="182209"/>
          </a:xfrm>
          <a:prstGeom prst="ellipse">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33" name="Oval 32"/>
          <p:cNvSpPr/>
          <p:nvPr/>
        </p:nvSpPr>
        <p:spPr bwMode="auto">
          <a:xfrm>
            <a:off x="3005296" y="4119644"/>
            <a:ext cx="167719" cy="182209"/>
          </a:xfrm>
          <a:prstGeom prst="ellipse">
            <a:avLst/>
          </a:prstGeom>
          <a:solidFill>
            <a:srgbClr val="3366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34" name="Oval 33"/>
          <p:cNvSpPr/>
          <p:nvPr/>
        </p:nvSpPr>
        <p:spPr bwMode="auto">
          <a:xfrm>
            <a:off x="4743454" y="3295071"/>
            <a:ext cx="167719" cy="182209"/>
          </a:xfrm>
          <a:prstGeom prst="ellipse">
            <a:avLst/>
          </a:prstGeom>
          <a:solidFill>
            <a:schemeClr val="bg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35" name="TextBox 34"/>
          <p:cNvSpPr txBox="1"/>
          <p:nvPr/>
        </p:nvSpPr>
        <p:spPr>
          <a:xfrm>
            <a:off x="5973677" y="1827055"/>
            <a:ext cx="1402948" cy="369332"/>
          </a:xfrm>
          <a:prstGeom prst="rect">
            <a:avLst/>
          </a:prstGeom>
          <a:noFill/>
        </p:spPr>
        <p:txBody>
          <a:bodyPr wrap="none" rtlCol="0">
            <a:spAutoFit/>
          </a:bodyPr>
          <a:lstStyle/>
          <a:p>
            <a:r>
              <a:rPr lang="en-US" dirty="0" smtClean="0"/>
              <a:t>All mutants</a:t>
            </a:r>
            <a:endParaRPr lang="en-US" dirty="0"/>
          </a:p>
        </p:txBody>
      </p:sp>
      <p:sp>
        <p:nvSpPr>
          <p:cNvPr id="36" name="TextBox 35"/>
          <p:cNvSpPr txBox="1"/>
          <p:nvPr/>
        </p:nvSpPr>
        <p:spPr>
          <a:xfrm>
            <a:off x="6935726" y="2501436"/>
            <a:ext cx="1851789" cy="369332"/>
          </a:xfrm>
          <a:prstGeom prst="rect">
            <a:avLst/>
          </a:prstGeom>
          <a:noFill/>
        </p:spPr>
        <p:txBody>
          <a:bodyPr wrap="none" rtlCol="0">
            <a:spAutoFit/>
          </a:bodyPr>
          <a:lstStyle/>
          <a:p>
            <a:r>
              <a:rPr lang="en-US" dirty="0" smtClean="0"/>
              <a:t>Unique mutants</a:t>
            </a:r>
            <a:endParaRPr lang="en-US" dirty="0"/>
          </a:p>
        </p:txBody>
      </p:sp>
      <p:sp>
        <p:nvSpPr>
          <p:cNvPr id="37" name="TextBox 36"/>
          <p:cNvSpPr txBox="1"/>
          <p:nvPr/>
        </p:nvSpPr>
        <p:spPr>
          <a:xfrm>
            <a:off x="6931410" y="3247433"/>
            <a:ext cx="1853217" cy="369332"/>
          </a:xfrm>
          <a:prstGeom prst="rect">
            <a:avLst/>
          </a:prstGeom>
          <a:noFill/>
        </p:spPr>
        <p:txBody>
          <a:bodyPr wrap="none" rtlCol="0">
            <a:spAutoFit/>
          </a:bodyPr>
          <a:lstStyle/>
          <a:p>
            <a:r>
              <a:rPr lang="en-US" dirty="0" smtClean="0"/>
              <a:t>Surface mutants</a:t>
            </a:r>
            <a:endParaRPr lang="en-US" dirty="0"/>
          </a:p>
        </p:txBody>
      </p:sp>
      <p:sp>
        <p:nvSpPr>
          <p:cNvPr id="38" name="TextBox 37"/>
          <p:cNvSpPr txBox="1"/>
          <p:nvPr/>
        </p:nvSpPr>
        <p:spPr>
          <a:xfrm>
            <a:off x="3347934" y="4059176"/>
            <a:ext cx="1890261" cy="369332"/>
          </a:xfrm>
          <a:prstGeom prst="rect">
            <a:avLst/>
          </a:prstGeom>
          <a:noFill/>
        </p:spPr>
        <p:txBody>
          <a:bodyPr wrap="none" rtlCol="0">
            <a:spAutoFit/>
          </a:bodyPr>
          <a:lstStyle/>
          <a:p>
            <a:r>
              <a:rPr lang="en-US" dirty="0" smtClean="0"/>
              <a:t>Disjoint mutants</a:t>
            </a:r>
            <a:endParaRPr lang="en-US" dirty="0"/>
          </a:p>
        </p:txBody>
      </p:sp>
      <p:sp>
        <p:nvSpPr>
          <p:cNvPr id="40" name="Oval 39"/>
          <p:cNvSpPr/>
          <p:nvPr/>
        </p:nvSpPr>
        <p:spPr bwMode="auto">
          <a:xfrm>
            <a:off x="3025004" y="3324144"/>
            <a:ext cx="167719" cy="182209"/>
          </a:xfrm>
          <a:prstGeom prst="ellipse">
            <a:avLst/>
          </a:prstGeom>
          <a:solidFill>
            <a:srgbClr val="3366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1" name="Oval 40"/>
          <p:cNvSpPr/>
          <p:nvPr/>
        </p:nvSpPr>
        <p:spPr bwMode="auto">
          <a:xfrm>
            <a:off x="5710962" y="3295807"/>
            <a:ext cx="167719" cy="182209"/>
          </a:xfrm>
          <a:prstGeom prst="ellipse">
            <a:avLst/>
          </a:prstGeom>
          <a:solidFill>
            <a:schemeClr val="bg2">
              <a:lumMod val="60000"/>
              <a:lumOff val="4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2" name="Oval 41"/>
          <p:cNvSpPr/>
          <p:nvPr/>
        </p:nvSpPr>
        <p:spPr bwMode="auto">
          <a:xfrm>
            <a:off x="5672298" y="2631541"/>
            <a:ext cx="167719" cy="182209"/>
          </a:xfrm>
          <a:prstGeom prst="ellipse">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69240709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286000" y="1512332"/>
            <a:ext cx="4979855" cy="4979855"/>
          </a:xfrm>
          <a:prstGeom prst="rect">
            <a:avLst/>
          </a:prstGeom>
        </p:spPr>
      </p:pic>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51</a:t>
            </a:fld>
            <a:endParaRPr lang="en-US"/>
          </a:p>
        </p:txBody>
      </p:sp>
      <p:sp>
        <p:nvSpPr>
          <p:cNvPr id="6" name="Title 1"/>
          <p:cNvSpPr>
            <a:spLocks noGrp="1"/>
          </p:cNvSpPr>
          <p:nvPr>
            <p:ph type="title"/>
          </p:nvPr>
        </p:nvSpPr>
        <p:spPr>
          <a:xfrm>
            <a:off x="457200" y="457200"/>
            <a:ext cx="8229600" cy="685800"/>
          </a:xfrm>
        </p:spPr>
        <p:txBody>
          <a:bodyPr/>
          <a:lstStyle/>
          <a:p>
            <a:pPr eaLnBrk="1" hangingPunct="1"/>
            <a:r>
              <a:rPr lang="en-US" dirty="0" smtClean="0">
                <a:latin typeface="Cambria" charset="0"/>
                <a:ea typeface="MS PGothic" charset="0"/>
              </a:rPr>
              <a:t>Comparison of tools</a:t>
            </a:r>
            <a:endParaRPr dirty="0">
              <a:latin typeface="Cambria" charset="0"/>
              <a:ea typeface="MS PGothic" charset="0"/>
            </a:endParaRPr>
          </a:p>
        </p:txBody>
      </p:sp>
      <p:sp>
        <p:nvSpPr>
          <p:cNvPr id="3" name="TextBox 2"/>
          <p:cNvSpPr txBox="1"/>
          <p:nvPr/>
        </p:nvSpPr>
        <p:spPr>
          <a:xfrm>
            <a:off x="457200" y="1143000"/>
            <a:ext cx="8016224" cy="369332"/>
          </a:xfrm>
          <a:prstGeom prst="rect">
            <a:avLst/>
          </a:prstGeom>
          <a:noFill/>
        </p:spPr>
        <p:txBody>
          <a:bodyPr wrap="square" rtlCol="0">
            <a:spAutoFit/>
          </a:bodyPr>
          <a:lstStyle/>
          <a:p>
            <a:r>
              <a:rPr lang="en-US" dirty="0" smtClean="0"/>
              <a:t>The growth of unique mutants compared to disjoint mutants.</a:t>
            </a:r>
            <a:endParaRPr lang="en-US" dirty="0"/>
          </a:p>
        </p:txBody>
      </p:sp>
      <p:sp>
        <p:nvSpPr>
          <p:cNvPr id="8" name="Rectangle 7"/>
          <p:cNvSpPr/>
          <p:nvPr/>
        </p:nvSpPr>
        <p:spPr bwMode="auto">
          <a:xfrm>
            <a:off x="3374205" y="1512332"/>
            <a:ext cx="3734372" cy="440326"/>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9" name="TextBox 8"/>
          <p:cNvSpPr txBox="1"/>
          <p:nvPr/>
        </p:nvSpPr>
        <p:spPr>
          <a:xfrm>
            <a:off x="7265855" y="3374496"/>
            <a:ext cx="1326542" cy="369332"/>
          </a:xfrm>
          <a:prstGeom prst="rect">
            <a:avLst/>
          </a:prstGeom>
          <a:noFill/>
        </p:spPr>
        <p:txBody>
          <a:bodyPr wrap="none" rtlCol="0">
            <a:spAutoFit/>
          </a:bodyPr>
          <a:lstStyle/>
          <a:p>
            <a:r>
              <a:rPr lang="en-US" dirty="0" smtClean="0"/>
              <a:t>Disjoint set</a:t>
            </a:r>
            <a:endParaRPr lang="en-US" dirty="0"/>
          </a:p>
        </p:txBody>
      </p:sp>
      <p:sp>
        <p:nvSpPr>
          <p:cNvPr id="10" name="TextBox 9"/>
          <p:cNvSpPr txBox="1"/>
          <p:nvPr/>
        </p:nvSpPr>
        <p:spPr>
          <a:xfrm>
            <a:off x="7234239" y="2142973"/>
            <a:ext cx="1326004" cy="369332"/>
          </a:xfrm>
          <a:prstGeom prst="rect">
            <a:avLst/>
          </a:prstGeom>
          <a:noFill/>
        </p:spPr>
        <p:txBody>
          <a:bodyPr wrap="none" rtlCol="0">
            <a:spAutoFit/>
          </a:bodyPr>
          <a:lstStyle/>
          <a:p>
            <a:r>
              <a:rPr lang="en-US" dirty="0" smtClean="0"/>
              <a:t>Distinct set</a:t>
            </a:r>
            <a:endParaRPr lang="en-US" dirty="0"/>
          </a:p>
        </p:txBody>
      </p:sp>
    </p:spTree>
    <p:extLst>
      <p:ext uri="{BB962C8B-B14F-4D97-AF65-F5344CB8AC3E}">
        <p14:creationId xmlns:p14="http://schemas.microsoft.com/office/powerpoint/2010/main" val="311229809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Benchmarking different tools in a 100 </a:t>
            </a:r>
            <a:r>
              <a:rPr lang="en-US" dirty="0"/>
              <a:t>s</a:t>
            </a:r>
            <a:r>
              <a:rPr lang="en-US" dirty="0" smtClean="0"/>
              <a:t>ample</a:t>
            </a:r>
            <a:endParaRPr lang="en-US" dirty="0"/>
          </a:p>
        </p:txBody>
      </p:sp>
      <p:sp>
        <p:nvSpPr>
          <p:cNvPr id="3" name="Content Placeholder 2"/>
          <p:cNvSpPr>
            <a:spLocks noGrp="1"/>
          </p:cNvSpPr>
          <p:nvPr>
            <p:ph idx="1"/>
          </p:nvPr>
        </p:nvSpPr>
        <p:spPr/>
        <p:txBody>
          <a:bodyPr/>
          <a:lstStyle/>
          <a:p>
            <a:pPr marL="0" indent="0">
              <a:buNone/>
            </a:pPr>
            <a:r>
              <a:rPr lang="en-US" sz="1600" dirty="0" smtClean="0"/>
              <a:t>Amount of unique variants produced per mutant</a:t>
            </a:r>
            <a:endParaRPr lang="en-US" sz="1600" dirty="0"/>
          </a:p>
          <a:p>
            <a:r>
              <a:rPr lang="en-US" sz="1600" dirty="0" smtClean="0"/>
              <a:t>PIT     0.727</a:t>
            </a:r>
          </a:p>
          <a:p>
            <a:r>
              <a:rPr lang="en-US" sz="1600" dirty="0" smtClean="0"/>
              <a:t>Major  0.687</a:t>
            </a:r>
          </a:p>
          <a:p>
            <a:r>
              <a:rPr lang="en-US" sz="1600" dirty="0" smtClean="0"/>
              <a:t>Judy    0.559</a:t>
            </a:r>
          </a:p>
          <a:p>
            <a:pPr marL="0" indent="0">
              <a:buNone/>
            </a:pPr>
            <a:endParaRPr lang="en-US" sz="1600" dirty="0" smtClean="0"/>
          </a:p>
          <a:p>
            <a:pPr marL="0" indent="0">
              <a:buNone/>
            </a:pPr>
            <a:r>
              <a:rPr lang="en-US" sz="1600" dirty="0"/>
              <a:t>Amount of </a:t>
            </a:r>
            <a:r>
              <a:rPr lang="en-US" sz="1600" dirty="0" smtClean="0"/>
              <a:t>disjoint mutants produced </a:t>
            </a:r>
            <a:r>
              <a:rPr lang="en-US" sz="1600" dirty="0"/>
              <a:t>per </a:t>
            </a:r>
            <a:r>
              <a:rPr lang="en-US" sz="1600" dirty="0" smtClean="0"/>
              <a:t>mutant</a:t>
            </a:r>
            <a:endParaRPr lang="en-US" sz="1600" dirty="0"/>
          </a:p>
          <a:p>
            <a:r>
              <a:rPr lang="en-US" sz="1600" dirty="0"/>
              <a:t>PIT     </a:t>
            </a:r>
            <a:r>
              <a:rPr lang="en-US" sz="1600" dirty="0" smtClean="0"/>
              <a:t>0.458</a:t>
            </a:r>
            <a:endParaRPr lang="en-US" sz="1600" dirty="0"/>
          </a:p>
          <a:p>
            <a:r>
              <a:rPr lang="en-US" sz="1600" dirty="0"/>
              <a:t>Major  </a:t>
            </a:r>
            <a:r>
              <a:rPr lang="en-US" sz="1600" dirty="0" smtClean="0"/>
              <a:t>0.430</a:t>
            </a:r>
            <a:endParaRPr lang="en-US" sz="1600" dirty="0"/>
          </a:p>
          <a:p>
            <a:r>
              <a:rPr lang="en-US" sz="1600" dirty="0"/>
              <a:t>Judy    </a:t>
            </a:r>
            <a:r>
              <a:rPr lang="en-US" sz="1600" dirty="0" smtClean="0"/>
              <a:t>0.301</a:t>
            </a:r>
          </a:p>
          <a:p>
            <a:pPr marL="0" indent="0">
              <a:buNone/>
            </a:pPr>
            <a:endParaRPr lang="en-US" sz="1600" dirty="0" smtClean="0"/>
          </a:p>
          <a:p>
            <a:pPr marL="0" indent="0">
              <a:buNone/>
            </a:pPr>
            <a:r>
              <a:rPr lang="en-US" sz="1600" dirty="0" smtClean="0"/>
              <a:t>The average volume ratio</a:t>
            </a:r>
          </a:p>
          <a:p>
            <a:r>
              <a:rPr lang="en-US" sz="1600" dirty="0"/>
              <a:t>PIT     </a:t>
            </a:r>
            <a:r>
              <a:rPr lang="en-US" sz="1600" dirty="0" smtClean="0"/>
              <a:t>0.996</a:t>
            </a:r>
            <a:endParaRPr lang="en-US" sz="1600" dirty="0"/>
          </a:p>
          <a:p>
            <a:r>
              <a:rPr lang="en-US" sz="1600" dirty="0"/>
              <a:t>Major  </a:t>
            </a:r>
            <a:r>
              <a:rPr lang="en-US" sz="1600" dirty="0" smtClean="0"/>
              <a:t>0.992</a:t>
            </a:r>
            <a:endParaRPr lang="en-US" sz="1600" dirty="0"/>
          </a:p>
          <a:p>
            <a:r>
              <a:rPr lang="en-US" sz="1600" dirty="0"/>
              <a:t>Judy    </a:t>
            </a:r>
            <a:r>
              <a:rPr lang="en-US" sz="1600" dirty="0" smtClean="0"/>
              <a:t>0.933</a:t>
            </a:r>
            <a:endParaRPr lang="en-US" sz="1600" dirty="0"/>
          </a:p>
          <a:p>
            <a:pPr marL="0" indent="0">
              <a:buNone/>
            </a:pPr>
            <a:endParaRPr lang="en-US" sz="1600" dirty="0"/>
          </a:p>
          <a:p>
            <a:pPr marL="0" indent="0">
              <a:buNone/>
            </a:pPr>
            <a:endParaRPr lang="en-US" sz="1600" dirty="0" smtClean="0"/>
          </a:p>
        </p:txBody>
      </p:sp>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52</a:t>
            </a:fld>
            <a:endParaRPr lang="en-US"/>
          </a:p>
        </p:txBody>
      </p:sp>
    </p:spTree>
    <p:extLst>
      <p:ext uri="{BB962C8B-B14F-4D97-AF65-F5344CB8AC3E}">
        <p14:creationId xmlns:p14="http://schemas.microsoft.com/office/powerpoint/2010/main" val="6049210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Benchmarking different tools</a:t>
            </a:r>
            <a:endParaRPr lang="en-US" dirty="0"/>
          </a:p>
        </p:txBody>
      </p:sp>
      <p:sp>
        <p:nvSpPr>
          <p:cNvPr id="3" name="Content Placeholder 2"/>
          <p:cNvSpPr>
            <a:spLocks noGrp="1"/>
          </p:cNvSpPr>
          <p:nvPr>
            <p:ph idx="1"/>
          </p:nvPr>
        </p:nvSpPr>
        <p:spPr/>
        <p:txBody>
          <a:bodyPr/>
          <a:lstStyle/>
          <a:p>
            <a:pPr marL="0" indent="0">
              <a:buNone/>
            </a:pPr>
            <a:r>
              <a:rPr lang="en-US" sz="1600" dirty="0" smtClean="0"/>
              <a:t>Amount of distinguished variants produced per mutant</a:t>
            </a:r>
            <a:endParaRPr lang="en-US" sz="1600" dirty="0"/>
          </a:p>
          <a:p>
            <a:r>
              <a:rPr lang="en-US" sz="1600" dirty="0" smtClean="0"/>
              <a:t>PIT     0.224</a:t>
            </a:r>
          </a:p>
          <a:p>
            <a:r>
              <a:rPr lang="en-US" sz="1600" dirty="0" smtClean="0"/>
              <a:t>Major  0.334</a:t>
            </a:r>
          </a:p>
          <a:p>
            <a:r>
              <a:rPr lang="en-US" sz="1600" dirty="0" smtClean="0"/>
              <a:t>Judy    0.307</a:t>
            </a:r>
          </a:p>
          <a:p>
            <a:pPr marL="0" indent="0">
              <a:buNone/>
            </a:pPr>
            <a:endParaRPr lang="en-US" sz="1600" dirty="0" smtClean="0"/>
          </a:p>
          <a:p>
            <a:pPr marL="0" indent="0">
              <a:buNone/>
            </a:pPr>
            <a:r>
              <a:rPr lang="en-US" sz="1600" dirty="0" smtClean="0"/>
              <a:t>The average volume ratio</a:t>
            </a:r>
          </a:p>
          <a:p>
            <a:r>
              <a:rPr lang="en-US" sz="1600" dirty="0"/>
              <a:t>PIT     </a:t>
            </a:r>
            <a:r>
              <a:rPr lang="en-US" sz="1600" dirty="0" smtClean="0"/>
              <a:t>0.999</a:t>
            </a:r>
            <a:endParaRPr lang="en-US" sz="1600" dirty="0"/>
          </a:p>
          <a:p>
            <a:r>
              <a:rPr lang="en-US" sz="1600" dirty="0"/>
              <a:t>Major  </a:t>
            </a:r>
            <a:r>
              <a:rPr lang="en-US" sz="1600" dirty="0" smtClean="0"/>
              <a:t>0.996</a:t>
            </a:r>
            <a:endParaRPr lang="en-US" sz="1600" dirty="0"/>
          </a:p>
          <a:p>
            <a:r>
              <a:rPr lang="en-US" sz="1600" dirty="0"/>
              <a:t>Judy    </a:t>
            </a:r>
            <a:r>
              <a:rPr lang="en-US" sz="1600" dirty="0" smtClean="0"/>
              <a:t>0.942</a:t>
            </a:r>
            <a:endParaRPr lang="en-US" sz="1600" dirty="0"/>
          </a:p>
          <a:p>
            <a:pPr marL="0" indent="0">
              <a:buNone/>
            </a:pPr>
            <a:endParaRPr lang="en-US" sz="1600" dirty="0"/>
          </a:p>
          <a:p>
            <a:pPr marL="0" indent="0">
              <a:buNone/>
            </a:pPr>
            <a:r>
              <a:rPr lang="en-US" sz="1600" dirty="0"/>
              <a:t>Amount of disjoint mutants produced per mutant</a:t>
            </a:r>
          </a:p>
          <a:p>
            <a:r>
              <a:rPr lang="en-US" sz="1600" dirty="0"/>
              <a:t>PIT     0.0647</a:t>
            </a:r>
          </a:p>
          <a:p>
            <a:r>
              <a:rPr lang="en-US" sz="1600" dirty="0"/>
              <a:t>Major  0.129</a:t>
            </a:r>
          </a:p>
          <a:p>
            <a:r>
              <a:rPr lang="en-US" sz="1600" dirty="0"/>
              <a:t>Judy    0.116</a:t>
            </a:r>
          </a:p>
          <a:p>
            <a:pPr marL="0" indent="0">
              <a:buNone/>
            </a:pPr>
            <a:endParaRPr lang="en-US" sz="1600" dirty="0" smtClean="0"/>
          </a:p>
        </p:txBody>
      </p:sp>
      <p:sp>
        <p:nvSpPr>
          <p:cNvPr id="4" name="Date Placeholder 3"/>
          <p:cNvSpPr>
            <a:spLocks noGrp="1"/>
          </p:cNvSpPr>
          <p:nvPr>
            <p:ph type="dt" sz="half" idx="10"/>
          </p:nvPr>
        </p:nvSpPr>
        <p:spPr/>
        <p:txBody>
          <a:bodyPr/>
          <a:lstStyle/>
          <a:p>
            <a:fld id="{4EF7A2F6-2A6C-7443-B6D2-A6E7A2F1CC83}" type="datetime4">
              <a:rPr lang="en-US" smtClean="0"/>
              <a:pPr/>
              <a:t>April 8,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53</a:t>
            </a:fld>
            <a:endParaRPr lang="en-US"/>
          </a:p>
        </p:txBody>
      </p:sp>
    </p:spTree>
    <p:extLst>
      <p:ext uri="{BB962C8B-B14F-4D97-AF65-F5344CB8AC3E}">
        <p14:creationId xmlns:p14="http://schemas.microsoft.com/office/powerpoint/2010/main" val="243416626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95598" y="896548"/>
            <a:ext cx="4922955" cy="3786039"/>
          </a:xfrm>
          <a:prstGeom prst="rect">
            <a:avLst/>
          </a:prstGeom>
        </p:spPr>
      </p:pic>
      <p:sp>
        <p:nvSpPr>
          <p:cNvPr id="21506" name="Title 1"/>
          <p:cNvSpPr>
            <a:spLocks noGrp="1"/>
          </p:cNvSpPr>
          <p:nvPr>
            <p:ph type="title"/>
          </p:nvPr>
        </p:nvSpPr>
        <p:spPr/>
        <p:txBody>
          <a:bodyPr/>
          <a:lstStyle/>
          <a:p>
            <a:r>
              <a:rPr lang="en-US" dirty="0" smtClean="0"/>
              <a:t>A more complex example : Surface mutants</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54</a:t>
            </a:fld>
            <a:endParaRPr lang="en-US">
              <a:solidFill>
                <a:srgbClr val="717171"/>
              </a:solidFill>
              <a:latin typeface="Verdana" charset="0"/>
            </a:endParaRPr>
          </a:p>
        </p:txBody>
      </p:sp>
      <p:sp>
        <p:nvSpPr>
          <p:cNvPr id="4" name="TextBox 3"/>
          <p:cNvSpPr txBox="1"/>
          <p:nvPr/>
        </p:nvSpPr>
        <p:spPr>
          <a:xfrm>
            <a:off x="6426154" y="1630375"/>
            <a:ext cx="1774845" cy="1631216"/>
          </a:xfrm>
          <a:prstGeom prst="rect">
            <a:avLst/>
          </a:prstGeom>
          <a:noFill/>
        </p:spPr>
        <p:txBody>
          <a:bodyPr wrap="none" rtlCol="0">
            <a:spAutoFit/>
          </a:bodyPr>
          <a:lstStyle/>
          <a:p>
            <a:r>
              <a:rPr lang="en-US" sz="2000" dirty="0"/>
              <a:t>t</a:t>
            </a:r>
            <a:r>
              <a:rPr lang="en-US" sz="2000" dirty="0" smtClean="0"/>
              <a:t>1 kills m1,m2</a:t>
            </a:r>
          </a:p>
          <a:p>
            <a:r>
              <a:rPr lang="en-US" sz="2000" dirty="0"/>
              <a:t>t</a:t>
            </a:r>
            <a:r>
              <a:rPr lang="en-US" sz="2000" dirty="0" smtClean="0"/>
              <a:t>2 kills m1</a:t>
            </a:r>
            <a:br>
              <a:rPr lang="en-US" sz="2000" dirty="0" smtClean="0"/>
            </a:br>
            <a:r>
              <a:rPr lang="en-US" sz="2000" dirty="0" smtClean="0"/>
              <a:t>t3 kills m1,m2</a:t>
            </a:r>
            <a:br>
              <a:rPr lang="en-US" sz="2000" dirty="0" smtClean="0"/>
            </a:br>
            <a:r>
              <a:rPr lang="en-US" sz="2000" dirty="0"/>
              <a:t>t</a:t>
            </a:r>
            <a:r>
              <a:rPr lang="en-US" sz="2000" dirty="0" smtClean="0"/>
              <a:t>4 kills m1</a:t>
            </a:r>
          </a:p>
          <a:p>
            <a:r>
              <a:rPr lang="en-US" sz="2000" dirty="0"/>
              <a:t>t</a:t>
            </a:r>
            <a:r>
              <a:rPr lang="en-US" sz="2000" dirty="0" smtClean="0"/>
              <a:t>5 kills m2,m3</a:t>
            </a:r>
            <a:endParaRPr lang="en-US" sz="2000" dirty="0"/>
          </a:p>
        </p:txBody>
      </p:sp>
      <p:sp>
        <p:nvSpPr>
          <p:cNvPr id="5" name="TextBox 4"/>
          <p:cNvSpPr txBox="1"/>
          <p:nvPr/>
        </p:nvSpPr>
        <p:spPr>
          <a:xfrm>
            <a:off x="6373346" y="3412411"/>
            <a:ext cx="2545463" cy="400110"/>
          </a:xfrm>
          <a:prstGeom prst="rect">
            <a:avLst/>
          </a:prstGeom>
          <a:noFill/>
        </p:spPr>
        <p:txBody>
          <a:bodyPr wrap="none" rtlCol="0">
            <a:spAutoFit/>
          </a:bodyPr>
          <a:lstStyle/>
          <a:p>
            <a:r>
              <a:rPr lang="en-US" sz="2000" dirty="0" smtClean="0"/>
              <a:t>m2 subsumed by m3</a:t>
            </a:r>
            <a:endParaRPr lang="en-US" sz="2000" dirty="0"/>
          </a:p>
        </p:txBody>
      </p:sp>
      <p:sp>
        <p:nvSpPr>
          <p:cNvPr id="42" name="TextBox 41"/>
          <p:cNvSpPr txBox="1"/>
          <p:nvPr/>
        </p:nvSpPr>
        <p:spPr>
          <a:xfrm>
            <a:off x="822325" y="4465387"/>
            <a:ext cx="7109639" cy="1323439"/>
          </a:xfrm>
          <a:prstGeom prst="rect">
            <a:avLst/>
          </a:prstGeom>
          <a:noFill/>
        </p:spPr>
        <p:txBody>
          <a:bodyPr wrap="none" rtlCol="0">
            <a:spAutoFit/>
          </a:bodyPr>
          <a:lstStyle/>
          <a:p>
            <a:r>
              <a:rPr lang="en-US" sz="2000" dirty="0" smtClean="0"/>
              <a:t>The surface mutant set is {m1,m3}</a:t>
            </a:r>
          </a:p>
          <a:p>
            <a:endParaRPr lang="en-US" sz="2000" dirty="0"/>
          </a:p>
          <a:p>
            <a:r>
              <a:rPr lang="en-US" sz="2000" dirty="0" smtClean="0"/>
              <a:t>The surface mutant set is an alternative to disjoint mutant set </a:t>
            </a:r>
          </a:p>
          <a:p>
            <a:r>
              <a:rPr lang="en-US" sz="2000" dirty="0" smtClean="0"/>
              <a:t>for hard to detect mutants.</a:t>
            </a:r>
            <a:endParaRPr lang="en-US" sz="2000" dirty="0"/>
          </a:p>
        </p:txBody>
      </p:sp>
    </p:spTree>
    <p:extLst>
      <p:ext uri="{BB962C8B-B14F-4D97-AF65-F5344CB8AC3E}">
        <p14:creationId xmlns:p14="http://schemas.microsoft.com/office/powerpoint/2010/main" val="72465553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55</a:t>
            </a:fld>
            <a:endParaRPr lang="en-US">
              <a:solidFill>
                <a:srgbClr val="717171"/>
              </a:solidFill>
              <a:latin typeface="Verdana" charset="0"/>
            </a:endParaRPr>
          </a:p>
        </p:txBody>
      </p:sp>
      <p:pic>
        <p:nvPicPr>
          <p:cNvPr id="2" name="Picture 1"/>
          <p:cNvPicPr>
            <a:picLocks noChangeAspect="1"/>
          </p:cNvPicPr>
          <p:nvPr/>
        </p:nvPicPr>
        <p:blipFill>
          <a:blip r:embed="rId3"/>
          <a:stretch>
            <a:fillRect/>
          </a:stretch>
        </p:blipFill>
        <p:spPr>
          <a:xfrm>
            <a:off x="295598" y="574262"/>
            <a:ext cx="4922955" cy="3786039"/>
          </a:xfrm>
          <a:prstGeom prst="rect">
            <a:avLst/>
          </a:prstGeom>
        </p:spPr>
      </p:pic>
      <p:sp>
        <p:nvSpPr>
          <p:cNvPr id="5" name="TextBox 4"/>
          <p:cNvSpPr txBox="1"/>
          <p:nvPr/>
        </p:nvSpPr>
        <p:spPr>
          <a:xfrm>
            <a:off x="822325" y="4302543"/>
            <a:ext cx="5319486" cy="1631216"/>
          </a:xfrm>
          <a:prstGeom prst="rect">
            <a:avLst/>
          </a:prstGeom>
          <a:noFill/>
        </p:spPr>
        <p:txBody>
          <a:bodyPr wrap="square" rtlCol="0">
            <a:spAutoFit/>
          </a:bodyPr>
          <a:lstStyle/>
          <a:p>
            <a:r>
              <a:rPr lang="en-US" sz="2000" dirty="0" smtClean="0"/>
              <a:t>The volume ratio is the ratio between possible variants included in the sphere, and the maximal volume of the sphere.</a:t>
            </a:r>
          </a:p>
          <a:p>
            <a:endParaRPr lang="en-US" sz="2000" dirty="0"/>
          </a:p>
          <a:p>
            <a:r>
              <a:rPr lang="en-US" sz="2000" dirty="0" smtClean="0"/>
              <a:t>Here, volume ratio = (2^4  + 1)/ 2^5 ~ 0.53 </a:t>
            </a:r>
            <a:endParaRPr lang="en-US" sz="2000" dirty="0"/>
          </a:p>
        </p:txBody>
      </p:sp>
      <p:sp>
        <p:nvSpPr>
          <p:cNvPr id="21506" name="Title 1"/>
          <p:cNvSpPr>
            <a:spLocks noGrp="1"/>
          </p:cNvSpPr>
          <p:nvPr>
            <p:ph type="title"/>
          </p:nvPr>
        </p:nvSpPr>
        <p:spPr/>
        <p:txBody>
          <a:bodyPr/>
          <a:lstStyle/>
          <a:p>
            <a:r>
              <a:rPr lang="en-US" dirty="0" smtClean="0"/>
              <a:t>A more complex example: Surface mutants.</a:t>
            </a:r>
            <a:endParaRPr dirty="0">
              <a:latin typeface="Verdana" charset="0"/>
              <a:ea typeface="MS PGothic" charset="0"/>
              <a:cs typeface="Cambria" charset="0"/>
            </a:endParaRPr>
          </a:p>
        </p:txBody>
      </p:sp>
      <p:sp>
        <p:nvSpPr>
          <p:cNvPr id="3" name="TextBox 2"/>
          <p:cNvSpPr txBox="1"/>
          <p:nvPr/>
        </p:nvSpPr>
        <p:spPr>
          <a:xfrm>
            <a:off x="5218553" y="1436319"/>
            <a:ext cx="3829619" cy="1015663"/>
          </a:xfrm>
          <a:prstGeom prst="rect">
            <a:avLst/>
          </a:prstGeom>
          <a:noFill/>
        </p:spPr>
        <p:txBody>
          <a:bodyPr wrap="none" rtlCol="0">
            <a:spAutoFit/>
          </a:bodyPr>
          <a:lstStyle/>
          <a:p>
            <a:r>
              <a:rPr lang="en-US" sz="2000" dirty="0" smtClean="0"/>
              <a:t>Rather than the size of </a:t>
            </a:r>
          </a:p>
          <a:p>
            <a:r>
              <a:rPr lang="en-US" sz="2000" dirty="0" smtClean="0"/>
              <a:t>surface mutants, volume ratio is</a:t>
            </a:r>
          </a:p>
          <a:p>
            <a:r>
              <a:rPr lang="en-US" sz="2000" dirty="0" smtClean="0"/>
              <a:t>used to interpret the strength.</a:t>
            </a:r>
            <a:endParaRPr lang="en-US" sz="2000" dirty="0"/>
          </a:p>
        </p:txBody>
      </p:sp>
    </p:spTree>
    <p:extLst>
      <p:ext uri="{BB962C8B-B14F-4D97-AF65-F5344CB8AC3E}">
        <p14:creationId xmlns:p14="http://schemas.microsoft.com/office/powerpoint/2010/main" val="3333684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A summary of disjoint mutant set</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56</a:t>
            </a:fld>
            <a:endParaRPr lang="en-US">
              <a:solidFill>
                <a:srgbClr val="717171"/>
              </a:solidFill>
              <a:latin typeface="Verdana" charset="0"/>
            </a:endParaRPr>
          </a:p>
        </p:txBody>
      </p:sp>
      <p:sp>
        <p:nvSpPr>
          <p:cNvPr id="3" name="TextBox 2"/>
          <p:cNvSpPr txBox="1"/>
          <p:nvPr/>
        </p:nvSpPr>
        <p:spPr>
          <a:xfrm>
            <a:off x="457200" y="1834081"/>
            <a:ext cx="8229600" cy="2862322"/>
          </a:xfrm>
          <a:prstGeom prst="rect">
            <a:avLst/>
          </a:prstGeom>
          <a:noFill/>
        </p:spPr>
        <p:txBody>
          <a:bodyPr wrap="square" rtlCol="0">
            <a:spAutoFit/>
          </a:bodyPr>
          <a:lstStyle/>
          <a:p>
            <a:r>
              <a:rPr lang="en-US" sz="2000" dirty="0" smtClean="0"/>
              <a:t>Disjoint mutant set provides neither the best set of unique faults, nor the complete set of hardest to find faults from the given mutant set.</a:t>
            </a:r>
          </a:p>
          <a:p>
            <a:endParaRPr lang="en-US" sz="2000" dirty="0"/>
          </a:p>
          <a:p>
            <a:r>
              <a:rPr lang="en-US" sz="2000" dirty="0" smtClean="0"/>
              <a:t>How to compare size of disjoint mutants is also ambiguous.</a:t>
            </a:r>
          </a:p>
          <a:p>
            <a:r>
              <a:rPr lang="en-US" sz="2000" dirty="0" smtClean="0"/>
              <a:t>(Which ratio should be used to normalize it? )</a:t>
            </a:r>
          </a:p>
          <a:p>
            <a:endParaRPr lang="en-US" sz="2000" dirty="0" smtClean="0"/>
          </a:p>
          <a:p>
            <a:r>
              <a:rPr lang="en-US" sz="2000" dirty="0"/>
              <a:t> </a:t>
            </a:r>
            <a:r>
              <a:rPr lang="en-US" sz="2000" dirty="0" smtClean="0"/>
              <a:t>     |</a:t>
            </a:r>
            <a:r>
              <a:rPr lang="en-US" sz="2000" dirty="0" err="1" smtClean="0"/>
              <a:t>disoint</a:t>
            </a:r>
            <a:r>
              <a:rPr lang="en-US" sz="2000" dirty="0" smtClean="0"/>
              <a:t> mutants| : |all mutants|</a:t>
            </a:r>
          </a:p>
          <a:p>
            <a:r>
              <a:rPr lang="en-US" sz="2000" dirty="0" smtClean="0"/>
              <a:t>Or</a:t>
            </a:r>
          </a:p>
          <a:p>
            <a:r>
              <a:rPr lang="en-US" sz="2000" dirty="0" smtClean="0"/>
              <a:t>      </a:t>
            </a:r>
            <a:r>
              <a:rPr lang="en-US" sz="2000" dirty="0"/>
              <a:t>|</a:t>
            </a:r>
            <a:r>
              <a:rPr lang="en-US" sz="2000" dirty="0" err="1"/>
              <a:t>disoint</a:t>
            </a:r>
            <a:r>
              <a:rPr lang="en-US" sz="2000" dirty="0"/>
              <a:t> mutants</a:t>
            </a:r>
            <a:r>
              <a:rPr lang="en-US" sz="2000" dirty="0" smtClean="0"/>
              <a:t>| : |all tests|</a:t>
            </a:r>
            <a:endParaRPr lang="en-US" sz="2000" dirty="0"/>
          </a:p>
        </p:txBody>
      </p:sp>
    </p:spTree>
    <p:extLst>
      <p:ext uri="{BB962C8B-B14F-4D97-AF65-F5344CB8AC3E}">
        <p14:creationId xmlns:p14="http://schemas.microsoft.com/office/powerpoint/2010/main" val="211049638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57</a:t>
            </a:fld>
            <a:endParaRPr lang="en-US">
              <a:solidFill>
                <a:srgbClr val="717171"/>
              </a:solidFill>
              <a:latin typeface="Verdana" charset="0"/>
            </a:endParaRPr>
          </a:p>
        </p:txBody>
      </p:sp>
      <p:sp>
        <p:nvSpPr>
          <p:cNvPr id="21506" name="Title 1"/>
          <p:cNvSpPr>
            <a:spLocks noGrp="1"/>
          </p:cNvSpPr>
          <p:nvPr>
            <p:ph type="title"/>
          </p:nvPr>
        </p:nvSpPr>
        <p:spPr/>
        <p:txBody>
          <a:bodyPr/>
          <a:lstStyle/>
          <a:p>
            <a:r>
              <a:rPr lang="en-US" dirty="0" smtClean="0"/>
              <a:t>Comparing disjoint mutants and surface mutants</a:t>
            </a:r>
            <a:endParaRPr dirty="0">
              <a:latin typeface="Verdana" charset="0"/>
              <a:ea typeface="MS PGothic" charset="0"/>
              <a:cs typeface="Cambria" charset="0"/>
            </a:endParaRPr>
          </a:p>
        </p:txBody>
      </p:sp>
      <p:sp>
        <p:nvSpPr>
          <p:cNvPr id="2" name="TextBox 1"/>
          <p:cNvSpPr txBox="1"/>
          <p:nvPr/>
        </p:nvSpPr>
        <p:spPr>
          <a:xfrm>
            <a:off x="318279" y="3214455"/>
            <a:ext cx="8229600" cy="1631216"/>
          </a:xfrm>
          <a:prstGeom prst="rect">
            <a:avLst/>
          </a:prstGeom>
          <a:noFill/>
        </p:spPr>
        <p:txBody>
          <a:bodyPr wrap="square" rtlCol="0">
            <a:spAutoFit/>
          </a:bodyPr>
          <a:lstStyle/>
          <a:p>
            <a:r>
              <a:rPr lang="en-US" sz="2000" dirty="0" smtClean="0"/>
              <a:t>Disjoint mutant set:  {m1, m2}</a:t>
            </a:r>
          </a:p>
          <a:p>
            <a:r>
              <a:rPr lang="en-US" sz="2000" dirty="0" smtClean="0"/>
              <a:t>Surface mutant set:  {m1, m2, m3}</a:t>
            </a:r>
          </a:p>
          <a:p>
            <a:endParaRPr lang="en-US" sz="2000" dirty="0" smtClean="0"/>
          </a:p>
          <a:p>
            <a:pPr marL="342900" indent="-342900">
              <a:buFont typeface="Arial"/>
              <a:buChar char="•"/>
            </a:pPr>
            <a:r>
              <a:rPr lang="en-US" sz="2000" dirty="0"/>
              <a:t>Surface mutants avoid throwing away useful mutants</a:t>
            </a:r>
            <a:r>
              <a:rPr lang="en-US" sz="2000" dirty="0" smtClean="0"/>
              <a:t>.</a:t>
            </a:r>
          </a:p>
          <a:p>
            <a:pPr marL="342900" indent="-342900">
              <a:buFont typeface="Arial"/>
              <a:buChar char="•"/>
            </a:pPr>
            <a:r>
              <a:rPr lang="en-US" sz="2000" dirty="0" smtClean="0"/>
              <a:t>Surface mutants are a larger set than the disjoint mutant set</a:t>
            </a:r>
          </a:p>
        </p:txBody>
      </p:sp>
      <p:graphicFrame>
        <p:nvGraphicFramePr>
          <p:cNvPr id="7" name="Table 6"/>
          <p:cNvGraphicFramePr>
            <a:graphicFrameLocks noGrp="1"/>
          </p:cNvGraphicFramePr>
          <p:nvPr>
            <p:extLst>
              <p:ext uri="{D42A27DB-BD31-4B8C-83A1-F6EECF244321}">
                <p14:modId xmlns:p14="http://schemas.microsoft.com/office/powerpoint/2010/main" val="3411634427"/>
              </p:ext>
            </p:extLst>
          </p:nvPr>
        </p:nvGraphicFramePr>
        <p:xfrm>
          <a:off x="1067544" y="1230406"/>
          <a:ext cx="6096000" cy="1483360"/>
        </p:xfrm>
        <a:graphic>
          <a:graphicData uri="http://schemas.openxmlformats.org/drawingml/2006/table">
            <a:tbl>
              <a:tblPr firstRow="1" bandRow="1">
                <a:tableStyleId>{5C22544A-7EE6-4342-B048-85BDC9FD1C3A}</a:tableStyleId>
              </a:tblPr>
              <a:tblGrid>
                <a:gridCol w="1524000"/>
                <a:gridCol w="1524000"/>
                <a:gridCol w="1524000"/>
                <a:gridCol w="1524000"/>
              </a:tblGrid>
              <a:tr h="370840">
                <a:tc>
                  <a:txBody>
                    <a:bodyPr/>
                    <a:lstStyle/>
                    <a:p>
                      <a:r>
                        <a:rPr lang="en-US" dirty="0" smtClean="0"/>
                        <a:t>Tests</a:t>
                      </a:r>
                      <a:endParaRPr lang="en-US" dirty="0"/>
                    </a:p>
                  </a:txBody>
                  <a:tcPr/>
                </a:tc>
                <a:tc gridSpan="3">
                  <a:txBody>
                    <a:bodyPr/>
                    <a:lstStyle/>
                    <a:p>
                      <a:r>
                        <a:rPr lang="en-US" dirty="0" smtClean="0"/>
                        <a:t>Mutants killed</a:t>
                      </a:r>
                      <a:r>
                        <a:rPr lang="en-US" baseline="0" dirty="0" smtClean="0"/>
                        <a:t> by the given test</a:t>
                      </a:r>
                      <a:endParaRPr lang="en-US" dirty="0"/>
                    </a:p>
                  </a:txBody>
                  <a:tcPr/>
                </a:tc>
                <a:tc hMerge="1">
                  <a:txBody>
                    <a:bodyPr/>
                    <a:lstStyle/>
                    <a:p>
                      <a:endParaRPr lang="en-US" dirty="0"/>
                    </a:p>
                  </a:txBody>
                  <a:tcPr/>
                </a:tc>
                <a:tc hMerge="1">
                  <a:txBody>
                    <a:bodyPr/>
                    <a:lstStyle/>
                    <a:p>
                      <a:endParaRPr lang="en-US" dirty="0"/>
                    </a:p>
                  </a:txBody>
                  <a:tcPr/>
                </a:tc>
              </a:tr>
              <a:tr h="370840">
                <a:tc>
                  <a:txBody>
                    <a:bodyPr/>
                    <a:lstStyle/>
                    <a:p>
                      <a:r>
                        <a:rPr lang="en-US" dirty="0" smtClean="0"/>
                        <a:t>t1</a:t>
                      </a:r>
                      <a:endParaRPr lang="en-US" dirty="0"/>
                    </a:p>
                  </a:txBody>
                  <a:tcPr/>
                </a:tc>
                <a:tc>
                  <a:txBody>
                    <a:bodyPr/>
                    <a:lstStyle/>
                    <a:p>
                      <a:r>
                        <a:rPr lang="en-US" dirty="0" smtClean="0"/>
                        <a:t>m1</a:t>
                      </a:r>
                      <a:endParaRPr lang="en-US" dirty="0"/>
                    </a:p>
                  </a:txBody>
                  <a:tcPr/>
                </a:tc>
                <a:tc>
                  <a:txBody>
                    <a:bodyPr/>
                    <a:lstStyle/>
                    <a:p>
                      <a:r>
                        <a:rPr lang="en-US" dirty="0" smtClean="0"/>
                        <a:t>m1</a:t>
                      </a:r>
                      <a:endParaRPr lang="en-US" dirty="0"/>
                    </a:p>
                  </a:txBody>
                  <a:tcPr/>
                </a:tc>
                <a:tc>
                  <a:txBody>
                    <a:bodyPr/>
                    <a:lstStyle/>
                    <a:p>
                      <a:endParaRPr lang="en-US"/>
                    </a:p>
                  </a:txBody>
                  <a:tcPr/>
                </a:tc>
              </a:tr>
              <a:tr h="370840">
                <a:tc>
                  <a:txBody>
                    <a:bodyPr/>
                    <a:lstStyle/>
                    <a:p>
                      <a:r>
                        <a:rPr lang="en-US" dirty="0" smtClean="0"/>
                        <a:t>t2</a:t>
                      </a:r>
                      <a:endParaRPr lang="en-US" dirty="0"/>
                    </a:p>
                  </a:txBody>
                  <a:tcPr/>
                </a:tc>
                <a:tc>
                  <a:txBody>
                    <a:bodyPr/>
                    <a:lstStyle/>
                    <a:p>
                      <a:r>
                        <a:rPr lang="en-US" dirty="0" smtClean="0"/>
                        <a:t>m1</a:t>
                      </a:r>
                      <a:endParaRPr lang="en-US" dirty="0"/>
                    </a:p>
                  </a:txBody>
                  <a:tcPr/>
                </a:tc>
                <a:tc>
                  <a:txBody>
                    <a:bodyPr/>
                    <a:lstStyle/>
                    <a:p>
                      <a:endParaRPr lang="en-US"/>
                    </a:p>
                  </a:txBody>
                  <a:tcPr/>
                </a:tc>
                <a:tc>
                  <a:txBody>
                    <a:bodyPr/>
                    <a:lstStyle/>
                    <a:p>
                      <a:r>
                        <a:rPr lang="en-US" dirty="0" smtClean="0"/>
                        <a:t>m3</a:t>
                      </a:r>
                      <a:endParaRPr lang="en-US" dirty="0"/>
                    </a:p>
                  </a:txBody>
                  <a:tcPr/>
                </a:tc>
              </a:tr>
              <a:tr h="370840">
                <a:tc>
                  <a:txBody>
                    <a:bodyPr/>
                    <a:lstStyle/>
                    <a:p>
                      <a:r>
                        <a:rPr lang="en-US" dirty="0" smtClean="0"/>
                        <a:t>t3</a:t>
                      </a:r>
                      <a:endParaRPr lang="en-US" dirty="0"/>
                    </a:p>
                  </a:txBody>
                  <a:tcPr/>
                </a:tc>
                <a:tc>
                  <a:txBody>
                    <a:bodyPr/>
                    <a:lstStyle/>
                    <a:p>
                      <a:endParaRPr lang="en-US"/>
                    </a:p>
                  </a:txBody>
                  <a:tcPr/>
                </a:tc>
                <a:tc>
                  <a:txBody>
                    <a:bodyPr/>
                    <a:lstStyle/>
                    <a:p>
                      <a:r>
                        <a:rPr lang="en-US" dirty="0" smtClean="0"/>
                        <a:t>m2</a:t>
                      </a:r>
                      <a:endParaRPr lang="en-US" dirty="0"/>
                    </a:p>
                  </a:txBody>
                  <a:tcPr/>
                </a:tc>
                <a:tc>
                  <a:txBody>
                    <a:bodyPr/>
                    <a:lstStyle/>
                    <a:p>
                      <a:r>
                        <a:rPr lang="en-US" dirty="0" smtClean="0"/>
                        <a:t>m3</a:t>
                      </a:r>
                      <a:endParaRPr lang="en-US" dirty="0"/>
                    </a:p>
                  </a:txBody>
                  <a:tcPr/>
                </a:tc>
              </a:tr>
            </a:tbl>
          </a:graphicData>
        </a:graphic>
      </p:graphicFrame>
    </p:spTree>
    <p:extLst>
      <p:ext uri="{BB962C8B-B14F-4D97-AF65-F5344CB8AC3E}">
        <p14:creationId xmlns:p14="http://schemas.microsoft.com/office/powerpoint/2010/main" val="186394106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Judging test suites.</a:t>
            </a:r>
            <a:endParaRPr lang="en-US" dirty="0"/>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58</a:t>
            </a:fld>
            <a:endParaRPr lang="en-US">
              <a:solidFill>
                <a:srgbClr val="717171"/>
              </a:solidFill>
              <a:latin typeface="Verdana" charset="0"/>
            </a:endParaRPr>
          </a:p>
        </p:txBody>
      </p:sp>
      <p:sp>
        <p:nvSpPr>
          <p:cNvPr id="2" name="TextBox 1"/>
          <p:cNvSpPr txBox="1"/>
          <p:nvPr/>
        </p:nvSpPr>
        <p:spPr>
          <a:xfrm>
            <a:off x="1307977" y="2123278"/>
            <a:ext cx="7051709" cy="3170099"/>
          </a:xfrm>
          <a:prstGeom prst="rect">
            <a:avLst/>
          </a:prstGeom>
          <a:noFill/>
        </p:spPr>
        <p:txBody>
          <a:bodyPr wrap="square" rtlCol="0">
            <a:spAutoFit/>
          </a:bodyPr>
          <a:lstStyle/>
          <a:p>
            <a:r>
              <a:rPr lang="en-US" sz="2000" dirty="0" smtClean="0"/>
              <a:t>A test suite is measured (usually) on two criteria</a:t>
            </a:r>
          </a:p>
          <a:p>
            <a:endParaRPr lang="en-US" sz="2000" dirty="0" smtClean="0"/>
          </a:p>
          <a:p>
            <a:pPr marL="285750" indent="-285750">
              <a:buFont typeface="Arial"/>
              <a:buChar char="•"/>
            </a:pPr>
            <a:r>
              <a:rPr lang="en-US" sz="2000" dirty="0" smtClean="0"/>
              <a:t>Does it prevent a majority of bugs</a:t>
            </a:r>
            <a:r>
              <a:rPr lang="en-US" sz="2000" dirty="0" smtClean="0"/>
              <a:t>?</a:t>
            </a:r>
          </a:p>
          <a:p>
            <a:pPr marL="742950" lvl="1" indent="-285750">
              <a:buFont typeface="Arial"/>
              <a:buChar char="•"/>
            </a:pPr>
            <a:r>
              <a:rPr lang="en-US" sz="2000" dirty="0" smtClean="0"/>
              <a:t>We should not discard easy to detect bugs because they are </a:t>
            </a:r>
            <a:r>
              <a:rPr lang="en-US" sz="2000" b="1" dirty="0" smtClean="0"/>
              <a:t>the most critical ones</a:t>
            </a:r>
            <a:r>
              <a:rPr lang="en-US" sz="2000" dirty="0" smtClean="0"/>
              <a:t>. That is, even if the bug is a strict superset of another, keeping the trivial/non-subtle would help in increasing the priority.</a:t>
            </a:r>
            <a:endParaRPr lang="en-US" sz="2000" dirty="0" smtClean="0"/>
          </a:p>
          <a:p>
            <a:pPr marL="285750" indent="-285750">
              <a:buFont typeface="Arial"/>
              <a:buChar char="•"/>
            </a:pPr>
            <a:endParaRPr lang="en-US" sz="2000" dirty="0" smtClean="0"/>
          </a:p>
          <a:p>
            <a:pPr marL="285750" indent="-285750">
              <a:buFont typeface="Arial"/>
              <a:buChar char="•"/>
            </a:pPr>
            <a:r>
              <a:rPr lang="en-US" sz="2000" dirty="0" smtClean="0"/>
              <a:t>Does it prevent subtle bugs?</a:t>
            </a:r>
          </a:p>
          <a:p>
            <a:pPr marL="285750" indent="-285750">
              <a:buFontTx/>
              <a:buChar char="-"/>
            </a:pPr>
            <a:endParaRPr lang="en-US" sz="2000" dirty="0"/>
          </a:p>
        </p:txBody>
      </p:sp>
    </p:spTree>
    <p:extLst>
      <p:ext uri="{BB962C8B-B14F-4D97-AF65-F5344CB8AC3E}">
        <p14:creationId xmlns:p14="http://schemas.microsoft.com/office/powerpoint/2010/main" val="83543599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Judging test suites.</a:t>
            </a:r>
            <a:endParaRPr lang="en-US" dirty="0"/>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5</a:t>
            </a:fld>
            <a:endParaRPr lang="en-US">
              <a:solidFill>
                <a:srgbClr val="717171"/>
              </a:solidFill>
              <a:latin typeface="Verdana" charset="0"/>
            </a:endParaRPr>
          </a:p>
        </p:txBody>
      </p:sp>
      <p:sp>
        <p:nvSpPr>
          <p:cNvPr id="2" name="TextBox 1"/>
          <p:cNvSpPr txBox="1"/>
          <p:nvPr/>
        </p:nvSpPr>
        <p:spPr>
          <a:xfrm>
            <a:off x="1307977" y="2123278"/>
            <a:ext cx="7051709" cy="1938992"/>
          </a:xfrm>
          <a:prstGeom prst="rect">
            <a:avLst/>
          </a:prstGeom>
          <a:noFill/>
        </p:spPr>
        <p:txBody>
          <a:bodyPr wrap="square" rtlCol="0">
            <a:spAutoFit/>
          </a:bodyPr>
          <a:lstStyle/>
          <a:p>
            <a:r>
              <a:rPr lang="en-US" sz="2000" dirty="0" smtClean="0"/>
              <a:t>A test suite is measured (usually) on two criteria</a:t>
            </a:r>
          </a:p>
          <a:p>
            <a:endParaRPr lang="en-US" sz="2000" dirty="0" smtClean="0"/>
          </a:p>
          <a:p>
            <a:pPr marL="285750" indent="-285750">
              <a:buFont typeface="Arial"/>
              <a:buChar char="•"/>
            </a:pPr>
            <a:r>
              <a:rPr lang="en-US" sz="2000" dirty="0" smtClean="0"/>
              <a:t>Does it prevent a majority of bugs?</a:t>
            </a:r>
          </a:p>
          <a:p>
            <a:pPr marL="285750" indent="-285750">
              <a:buFont typeface="Arial"/>
              <a:buChar char="•"/>
            </a:pPr>
            <a:endParaRPr lang="en-US" sz="2000" dirty="0" smtClean="0"/>
          </a:p>
          <a:p>
            <a:pPr marL="285750" indent="-285750">
              <a:buFont typeface="Arial"/>
              <a:buChar char="•"/>
            </a:pPr>
            <a:r>
              <a:rPr lang="en-US" sz="2000" dirty="0" smtClean="0"/>
              <a:t>Does it prevent subtle bugs?</a:t>
            </a:r>
          </a:p>
          <a:p>
            <a:pPr marL="285750" indent="-285750">
              <a:buFontTx/>
              <a:buChar char="-"/>
            </a:pPr>
            <a:endParaRPr lang="en-US" sz="2000" dirty="0"/>
          </a:p>
        </p:txBody>
      </p:sp>
    </p:spTree>
    <p:extLst>
      <p:ext uri="{BB962C8B-B14F-4D97-AF65-F5344CB8AC3E}">
        <p14:creationId xmlns:p14="http://schemas.microsoft.com/office/powerpoint/2010/main" val="72534058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Measures </a:t>
            </a:r>
            <a:r>
              <a:rPr lang="en-US" dirty="0"/>
              <a:t>for mutant sets</a:t>
            </a: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6</a:t>
            </a:fld>
            <a:endParaRPr lang="en-US">
              <a:solidFill>
                <a:srgbClr val="717171"/>
              </a:solidFill>
              <a:latin typeface="Verdana" charset="0"/>
            </a:endParaRPr>
          </a:p>
        </p:txBody>
      </p:sp>
      <p:sp>
        <p:nvSpPr>
          <p:cNvPr id="2" name="TextBox 1"/>
          <p:cNvSpPr txBox="1"/>
          <p:nvPr/>
        </p:nvSpPr>
        <p:spPr>
          <a:xfrm>
            <a:off x="822325" y="1877935"/>
            <a:ext cx="8321675" cy="1938992"/>
          </a:xfrm>
          <a:prstGeom prst="rect">
            <a:avLst/>
          </a:prstGeom>
          <a:noFill/>
        </p:spPr>
        <p:txBody>
          <a:bodyPr wrap="square" rtlCol="0">
            <a:spAutoFit/>
          </a:bodyPr>
          <a:lstStyle/>
          <a:p>
            <a:r>
              <a:rPr lang="en-US" sz="2000" b="1" dirty="0" smtClean="0">
                <a:latin typeface="Palatino"/>
                <a:cs typeface="Palatino"/>
              </a:rPr>
              <a:t>A variation measure:</a:t>
            </a:r>
          </a:p>
          <a:p>
            <a:pPr marL="742950" lvl="1" indent="-285750">
              <a:buFont typeface="Arial"/>
              <a:buChar char="•"/>
            </a:pPr>
            <a:r>
              <a:rPr lang="en-US" sz="2000" dirty="0" smtClean="0">
                <a:latin typeface="Palatino"/>
                <a:cs typeface="Palatino"/>
              </a:rPr>
              <a:t>How much variation does the set of mutants encode?</a:t>
            </a:r>
          </a:p>
          <a:p>
            <a:endParaRPr lang="en-US" sz="2000" dirty="0">
              <a:latin typeface="Palatino"/>
              <a:cs typeface="Palatino"/>
            </a:endParaRPr>
          </a:p>
          <a:p>
            <a:r>
              <a:rPr lang="en-US" sz="2000" b="1" dirty="0">
                <a:latin typeface="Palatino"/>
                <a:cs typeface="Palatino"/>
              </a:rPr>
              <a:t>A measure of </a:t>
            </a:r>
            <a:r>
              <a:rPr lang="en-US" sz="2000" b="1" dirty="0" smtClean="0">
                <a:latin typeface="Palatino"/>
                <a:cs typeface="Palatino"/>
              </a:rPr>
              <a:t>thoroughness:</a:t>
            </a:r>
          </a:p>
          <a:p>
            <a:pPr marL="742950" lvl="1" indent="-285750">
              <a:buFont typeface="Arial"/>
              <a:buChar char="•"/>
            </a:pPr>
            <a:r>
              <a:rPr lang="en-US" sz="2000" dirty="0" smtClean="0">
                <a:latin typeface="Palatino"/>
                <a:cs typeface="Palatino"/>
              </a:rPr>
              <a:t>How </a:t>
            </a:r>
            <a:r>
              <a:rPr lang="en-US" sz="2000" dirty="0">
                <a:latin typeface="Palatino"/>
                <a:cs typeface="Palatino"/>
              </a:rPr>
              <a:t>many hard to find faults does </a:t>
            </a:r>
            <a:r>
              <a:rPr lang="en-US" sz="2000" dirty="0" smtClean="0">
                <a:latin typeface="Palatino"/>
                <a:cs typeface="Palatino"/>
              </a:rPr>
              <a:t>the set of mutants represent?</a:t>
            </a:r>
          </a:p>
          <a:p>
            <a:endParaRPr lang="en-US" sz="2000" b="1" dirty="0" smtClean="0"/>
          </a:p>
        </p:txBody>
      </p:sp>
      <p:sp>
        <p:nvSpPr>
          <p:cNvPr id="4" name="TextBox 3"/>
          <p:cNvSpPr txBox="1"/>
          <p:nvPr/>
        </p:nvSpPr>
        <p:spPr>
          <a:xfrm>
            <a:off x="644511" y="4332212"/>
            <a:ext cx="8042289" cy="923330"/>
          </a:xfrm>
          <a:prstGeom prst="rect">
            <a:avLst/>
          </a:prstGeom>
          <a:noFill/>
        </p:spPr>
        <p:txBody>
          <a:bodyPr wrap="square" rtlCol="0">
            <a:spAutoFit/>
          </a:bodyPr>
          <a:lstStyle/>
          <a:p>
            <a:r>
              <a:rPr lang="en-US" dirty="0" smtClean="0"/>
              <a:t>For these measures, what we are looking for is a set of mutants that capture the essential characteristics of the original set, which may be compared against the original set.</a:t>
            </a:r>
            <a:endParaRPr lang="en-US" dirty="0"/>
          </a:p>
        </p:txBody>
      </p:sp>
    </p:spTree>
    <p:extLst>
      <p:ext uri="{BB962C8B-B14F-4D97-AF65-F5344CB8AC3E}">
        <p14:creationId xmlns:p14="http://schemas.microsoft.com/office/powerpoint/2010/main" val="224599471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Important definitions</a:t>
            </a:r>
            <a:endParaRPr lang="en-US" dirty="0"/>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7</a:t>
            </a:fld>
            <a:endParaRPr lang="en-US">
              <a:solidFill>
                <a:srgbClr val="717171"/>
              </a:solidFill>
              <a:latin typeface="Verdana" charset="0"/>
            </a:endParaRPr>
          </a:p>
        </p:txBody>
      </p:sp>
      <p:sp>
        <p:nvSpPr>
          <p:cNvPr id="2" name="TextBox 1"/>
          <p:cNvSpPr txBox="1"/>
          <p:nvPr/>
        </p:nvSpPr>
        <p:spPr>
          <a:xfrm>
            <a:off x="822325" y="1043790"/>
            <a:ext cx="7864475" cy="2862322"/>
          </a:xfrm>
          <a:prstGeom prst="rect">
            <a:avLst/>
          </a:prstGeom>
          <a:noFill/>
        </p:spPr>
        <p:txBody>
          <a:bodyPr wrap="square" rtlCol="0">
            <a:spAutoFit/>
          </a:bodyPr>
          <a:lstStyle/>
          <a:p>
            <a:endParaRPr lang="en-US" sz="2000" b="1" dirty="0"/>
          </a:p>
          <a:p>
            <a:pPr marL="285750" indent="-285750">
              <a:buFont typeface="Arial"/>
              <a:buChar char="•"/>
            </a:pPr>
            <a:r>
              <a:rPr lang="en-US" sz="2000" b="1" dirty="0"/>
              <a:t>Fault</a:t>
            </a:r>
            <a:r>
              <a:rPr lang="en-US" sz="2000" dirty="0"/>
              <a:t> : An erroneous part of a program. A </a:t>
            </a:r>
            <a:r>
              <a:rPr lang="en-US" sz="2000" b="1" dirty="0" smtClean="0"/>
              <a:t>mutation</a:t>
            </a:r>
            <a:r>
              <a:rPr lang="en-US" sz="2000" dirty="0" smtClean="0"/>
              <a:t> </a:t>
            </a:r>
            <a:r>
              <a:rPr lang="en-US" sz="2000" dirty="0"/>
              <a:t>is a fault introduced intentionally.</a:t>
            </a:r>
          </a:p>
          <a:p>
            <a:pPr marL="285750" indent="-285750">
              <a:buFont typeface="Arial"/>
              <a:buChar char="•"/>
            </a:pPr>
            <a:endParaRPr lang="en-US" sz="2000" b="1" dirty="0" smtClean="0"/>
          </a:p>
          <a:p>
            <a:pPr marL="285750" indent="-285750">
              <a:buFont typeface="Arial"/>
              <a:buChar char="•"/>
            </a:pPr>
            <a:r>
              <a:rPr lang="en-US" sz="2000" b="1" dirty="0" smtClean="0"/>
              <a:t>Mutant</a:t>
            </a:r>
            <a:r>
              <a:rPr lang="en-US" sz="2000" dirty="0"/>
              <a:t>: A program with a </a:t>
            </a:r>
            <a:r>
              <a:rPr lang="en-US" sz="2000" dirty="0" smtClean="0"/>
              <a:t>mutation (fault) in </a:t>
            </a:r>
            <a:r>
              <a:rPr lang="en-US" sz="2000" dirty="0"/>
              <a:t>it.</a:t>
            </a:r>
          </a:p>
          <a:p>
            <a:pPr marL="285750" indent="-285750">
              <a:buFont typeface="Arial"/>
              <a:buChar char="•"/>
            </a:pPr>
            <a:endParaRPr lang="en-US" sz="2000" b="1" dirty="0" smtClean="0"/>
          </a:p>
          <a:p>
            <a:pPr marL="285750" indent="-285750">
              <a:buFont typeface="Arial"/>
              <a:buChar char="•"/>
            </a:pPr>
            <a:r>
              <a:rPr lang="en-US" sz="2000" b="1" dirty="0" smtClean="0"/>
              <a:t>Variant</a:t>
            </a:r>
            <a:r>
              <a:rPr lang="en-US" sz="2000" b="1" dirty="0"/>
              <a:t>: </a:t>
            </a:r>
            <a:r>
              <a:rPr lang="en-US" sz="2000" dirty="0"/>
              <a:t>A mutant that shows a deviation in runtime from the original program. </a:t>
            </a:r>
            <a:r>
              <a:rPr lang="en-US" sz="2000" dirty="0" smtClean="0"/>
              <a:t>Multiple mutants can result in the same variant.</a:t>
            </a:r>
            <a:endParaRPr lang="en-US" sz="2000" dirty="0" smtClean="0">
              <a:latin typeface="Palatino"/>
              <a:cs typeface="Palatino"/>
            </a:endParaRPr>
          </a:p>
        </p:txBody>
      </p:sp>
    </p:spTree>
    <p:extLst>
      <p:ext uri="{BB962C8B-B14F-4D97-AF65-F5344CB8AC3E}">
        <p14:creationId xmlns:p14="http://schemas.microsoft.com/office/powerpoint/2010/main" val="254540353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smtClean="0"/>
              <a:t>Measuring </a:t>
            </a:r>
            <a:r>
              <a:rPr lang="en-US" dirty="0"/>
              <a:t>effectiveness of mutant sets</a:t>
            </a:r>
            <a:br>
              <a:rPr lang="en-US" dirty="0"/>
            </a:b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April 8,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8</a:t>
            </a:fld>
            <a:endParaRPr lang="en-US">
              <a:solidFill>
                <a:srgbClr val="717171"/>
              </a:solidFill>
              <a:latin typeface="Verdana" charset="0"/>
            </a:endParaRPr>
          </a:p>
        </p:txBody>
      </p:sp>
      <p:sp>
        <p:nvSpPr>
          <p:cNvPr id="2" name="TextBox 1"/>
          <p:cNvSpPr txBox="1"/>
          <p:nvPr/>
        </p:nvSpPr>
        <p:spPr>
          <a:xfrm>
            <a:off x="1326934" y="2557545"/>
            <a:ext cx="6028074" cy="1200329"/>
          </a:xfrm>
          <a:prstGeom prst="rect">
            <a:avLst/>
          </a:prstGeom>
          <a:noFill/>
        </p:spPr>
        <p:txBody>
          <a:bodyPr wrap="square" rtlCol="0">
            <a:spAutoFit/>
          </a:bodyPr>
          <a:lstStyle/>
          <a:p>
            <a:r>
              <a:rPr lang="en-US" dirty="0"/>
              <a:t>Current research:</a:t>
            </a:r>
          </a:p>
          <a:p>
            <a:endParaRPr lang="en-US" dirty="0" smtClean="0"/>
          </a:p>
          <a:p>
            <a:r>
              <a:rPr lang="en-US" dirty="0" smtClean="0"/>
              <a:t>	Size of </a:t>
            </a:r>
            <a:r>
              <a:rPr lang="en-US" b="1" dirty="0" smtClean="0"/>
              <a:t>Minimum set of mutants</a:t>
            </a:r>
            <a:r>
              <a:rPr lang="en-US" sz="1000" dirty="0" smtClean="0"/>
              <a:t>[Ammann2014]</a:t>
            </a:r>
            <a:r>
              <a:rPr lang="en-US" dirty="0" smtClean="0"/>
              <a:t> </a:t>
            </a:r>
          </a:p>
          <a:p>
            <a:r>
              <a:rPr lang="en-US" dirty="0" smtClean="0"/>
              <a:t>	(also called </a:t>
            </a:r>
            <a:r>
              <a:rPr lang="en-US" b="1" dirty="0" smtClean="0"/>
              <a:t>Disjoint mutants</a:t>
            </a:r>
            <a:r>
              <a:rPr lang="en-US" sz="1000" dirty="0" smtClean="0"/>
              <a:t>[kintis2010]</a:t>
            </a:r>
            <a:r>
              <a:rPr lang="en-US" dirty="0" smtClean="0"/>
              <a:t>)</a:t>
            </a:r>
            <a:endParaRPr lang="en-US" dirty="0"/>
          </a:p>
        </p:txBody>
      </p:sp>
    </p:spTree>
    <p:extLst>
      <p:ext uri="{BB962C8B-B14F-4D97-AF65-F5344CB8AC3E}">
        <p14:creationId xmlns:p14="http://schemas.microsoft.com/office/powerpoint/2010/main" val="72534058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eecs-slides">
  <a:themeElements>
    <a:clrScheme name="OSU Color Palette">
      <a:dk1>
        <a:srgbClr val="D85A1A"/>
      </a:dk1>
      <a:lt1>
        <a:srgbClr val="615042"/>
      </a:lt1>
      <a:dk2>
        <a:srgbClr val="9D601E"/>
      </a:dk2>
      <a:lt2>
        <a:srgbClr val="ABADA4"/>
      </a:lt2>
      <a:accent1>
        <a:srgbClr val="C6C0B7"/>
      </a:accent1>
      <a:accent2>
        <a:srgbClr val="6B859E"/>
      </a:accent2>
      <a:accent3>
        <a:srgbClr val="A7C4C9"/>
      </a:accent3>
      <a:accent4>
        <a:srgbClr val="F3D08E"/>
      </a:accent4>
      <a:accent5>
        <a:srgbClr val="B3BA35"/>
      </a:accent5>
      <a:accent6>
        <a:srgbClr val="561F4B"/>
      </a:accent6>
      <a:hlink>
        <a:srgbClr val="000000"/>
      </a:hlink>
      <a:folHlink>
        <a:srgbClr val="000000"/>
      </a:folHlink>
    </a:clrScheme>
    <a:fontScheme name="Blank Presentation">
      <a:majorFont>
        <a:latin typeface="Tahoma"/>
        <a:ea typeface="ＭＳ Ｐゴシック"/>
        <a:cs typeface=""/>
      </a:majorFont>
      <a:minorFont>
        <a:latin typeface="Palatino"/>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eecs-slides.pot</Template>
  <TotalTime>20573</TotalTime>
  <Words>5776</Words>
  <Application>Microsoft Macintosh PowerPoint</Application>
  <PresentationFormat>On-screen Show (4:3)</PresentationFormat>
  <Paragraphs>1227</Paragraphs>
  <Slides>59</Slides>
  <Notes>59</Notes>
  <HiddenSlides>9</HiddenSlides>
  <MMClips>0</MMClips>
  <ScaleCrop>false</ScaleCrop>
  <HeadingPairs>
    <vt:vector size="4" baseType="variant">
      <vt:variant>
        <vt:lpstr>Theme</vt:lpstr>
      </vt:variant>
      <vt:variant>
        <vt:i4>1</vt:i4>
      </vt:variant>
      <vt:variant>
        <vt:lpstr>Slide Titles</vt:lpstr>
      </vt:variant>
      <vt:variant>
        <vt:i4>59</vt:i4>
      </vt:variant>
    </vt:vector>
  </HeadingPairs>
  <TitlesOfParts>
    <vt:vector size="60" baseType="lpstr">
      <vt:lpstr>eecs-slides</vt:lpstr>
      <vt:lpstr>Measuring Effectiveness of Mutant Sets</vt:lpstr>
      <vt:lpstr>Mutation analysis is the best technique for test suite quality measurement.  Involves injection of first order faults, which are then evaluated to determine the mutation score.  A number of mutation tools exist, and they have different strategies to produce mutants (byte code mutation, source code mutation, different operator sets etc.)  How to compare the effectiveness of the mutants generated by these tools? </vt:lpstr>
      <vt:lpstr>Mutation analysis is an expensive technique for test suite quality measurement.  A majority of mutants encode similar faults. Some of them are also easy to detect.  Avoiding duplicate or trivial mutants can help lower the expenditure.  </vt:lpstr>
      <vt:lpstr>Avoiding redundant or trivial mutants</vt:lpstr>
      <vt:lpstr>Judging mutant sets</vt:lpstr>
      <vt:lpstr>Judging test suites.</vt:lpstr>
      <vt:lpstr>Measures for mutant sets</vt:lpstr>
      <vt:lpstr>Important definitions</vt:lpstr>
      <vt:lpstr>Measuring effectiveness of mutant sets </vt:lpstr>
      <vt:lpstr>Disjoint mutant sets</vt:lpstr>
      <vt:lpstr>Subsumption of mutants</vt:lpstr>
      <vt:lpstr>Subsumption of mutants</vt:lpstr>
      <vt:lpstr>Subsumption of mutants</vt:lpstr>
      <vt:lpstr>Computing the disjoint mutant set </vt:lpstr>
      <vt:lpstr>Computing the disjoint mutant set </vt:lpstr>
      <vt:lpstr>Computing the disjoint mutant set </vt:lpstr>
      <vt:lpstr>Computing the disjoint mutant set </vt:lpstr>
      <vt:lpstr>Computing the disjoint mutant set </vt:lpstr>
      <vt:lpstr>Computing the disjoint mutant set </vt:lpstr>
      <vt:lpstr>Computing the disjoint mutant set </vt:lpstr>
      <vt:lpstr>Computing the disjoint mutant set </vt:lpstr>
      <vt:lpstr>Computing the disjoint mutant set </vt:lpstr>
      <vt:lpstr>Computing the disjoint mutant set </vt:lpstr>
      <vt:lpstr>Computing the disjoint mutant set </vt:lpstr>
      <vt:lpstr>Computing the disjoint mutant set </vt:lpstr>
      <vt:lpstr>Computing disjoint mutant set </vt:lpstr>
      <vt:lpstr>Computing disjoint mutant set </vt:lpstr>
      <vt:lpstr>Computing disjoint mutant set </vt:lpstr>
      <vt:lpstr>Computing disjoint mutant set </vt:lpstr>
      <vt:lpstr>Computing disjoint mutant set </vt:lpstr>
      <vt:lpstr>Disjoint mutant set as the set of unique variants</vt:lpstr>
      <vt:lpstr>Disjoint mutants as a measure of thoroughness </vt:lpstr>
      <vt:lpstr>A summary of disjoint mutant set</vt:lpstr>
      <vt:lpstr>Measure of variation : Distinguished or unique mutants </vt:lpstr>
      <vt:lpstr>A summary of distinguished mutants </vt:lpstr>
      <vt:lpstr>Measure of thoroughness : Surface mutants </vt:lpstr>
      <vt:lpstr>Surface mutants </vt:lpstr>
      <vt:lpstr>Surface mutants </vt:lpstr>
      <vt:lpstr>Surface mutants </vt:lpstr>
      <vt:lpstr>Computing surface mutant set </vt:lpstr>
      <vt:lpstr>Computing surface mutant set </vt:lpstr>
      <vt:lpstr>Computing surface mutant set </vt:lpstr>
      <vt:lpstr>Computing surface mutant set </vt:lpstr>
      <vt:lpstr>Comparing volume ratio and the size of disjoint Set</vt:lpstr>
      <vt:lpstr>An easier to compute measure : Surface correction</vt:lpstr>
      <vt:lpstr>Benchmarking different tools</vt:lpstr>
      <vt:lpstr>Benchmarking different tools</vt:lpstr>
      <vt:lpstr>Benchmarking different tools in a 100 sample</vt:lpstr>
      <vt:lpstr>Comparison of tools</vt:lpstr>
      <vt:lpstr>Conclusion</vt:lpstr>
      <vt:lpstr>Hierarchy of mutant sets</vt:lpstr>
      <vt:lpstr>Comparison of tools</vt:lpstr>
      <vt:lpstr>Benchmarking different tools in a 100 sample</vt:lpstr>
      <vt:lpstr>Benchmarking different tools</vt:lpstr>
      <vt:lpstr>A more complex example : Surface mutants</vt:lpstr>
      <vt:lpstr>A more complex example: Surface mutants.</vt:lpstr>
      <vt:lpstr>A summary of disjoint mutant set</vt:lpstr>
      <vt:lpstr>Comparing disjoint mutants and surface mutants</vt:lpstr>
      <vt:lpstr>Judging test suites.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0</dc:title>
  <dc:creator>Gary Dulude</dc:creator>
  <cp:lastModifiedBy>Rahul Gopinath</cp:lastModifiedBy>
  <cp:revision>1765</cp:revision>
  <cp:lastPrinted>2015-10-31T12:35:01Z</cp:lastPrinted>
  <dcterms:created xsi:type="dcterms:W3CDTF">2010-01-08T18:22:56Z</dcterms:created>
  <dcterms:modified xsi:type="dcterms:W3CDTF">2016-04-08T20:16:04Z</dcterms:modified>
</cp:coreProperties>
</file>

<file path=docProps/thumbnail.jpeg>
</file>